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372" r:id="rId2"/>
    <p:sldId id="353" r:id="rId3"/>
    <p:sldId id="312" r:id="rId4"/>
    <p:sldId id="314" r:id="rId5"/>
    <p:sldId id="315" r:id="rId6"/>
    <p:sldId id="316" r:id="rId7"/>
    <p:sldId id="371" r:id="rId8"/>
    <p:sldId id="334" r:id="rId9"/>
    <p:sldId id="318" r:id="rId10"/>
    <p:sldId id="320" r:id="rId11"/>
    <p:sldId id="322" r:id="rId12"/>
    <p:sldId id="367" r:id="rId13"/>
    <p:sldId id="368" r:id="rId14"/>
    <p:sldId id="369" r:id="rId15"/>
    <p:sldId id="305" r:id="rId16"/>
    <p:sldId id="364" r:id="rId17"/>
    <p:sldId id="365" r:id="rId18"/>
    <p:sldId id="366" r:id="rId19"/>
    <p:sldId id="343" r:id="rId20"/>
    <p:sldId id="344" r:id="rId21"/>
    <p:sldId id="362" r:id="rId22"/>
    <p:sldId id="337" r:id="rId23"/>
    <p:sldId id="309" r:id="rId24"/>
    <p:sldId id="351" r:id="rId25"/>
    <p:sldId id="350" r:id="rId26"/>
  </p:sldIdLst>
  <p:sldSz cx="9144000" cy="6858000" type="screen4x3"/>
  <p:notesSz cx="7315200" cy="9601200"/>
  <p:custDataLst>
    <p:tags r:id="rId29"/>
  </p:custDataLst>
  <p:defaultTextStyle>
    <a:defPPr>
      <a:defRPr lang="en-US"/>
    </a:defPPr>
    <a:lvl1pPr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400" i="1"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400" i="1"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400" i="1"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400" i="1" kern="1200">
        <a:solidFill>
          <a:schemeClr val="tx1"/>
        </a:solidFill>
        <a:latin typeface="Times New Roman" pitchFamily="18"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C4"/>
    <a:srgbClr val="4D4D4D"/>
    <a:srgbClr val="3D3DB9"/>
    <a:srgbClr val="005684"/>
    <a:srgbClr val="004C74"/>
    <a:srgbClr val="4B4B4B"/>
    <a:srgbClr val="5E5E5E"/>
    <a:srgbClr val="292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01"/>
    <p:restoredTop sz="50000"/>
  </p:normalViewPr>
  <p:slideViewPr>
    <p:cSldViewPr>
      <p:cViewPr>
        <p:scale>
          <a:sx n="81" d="100"/>
          <a:sy n="81" d="100"/>
        </p:scale>
        <p:origin x="1384" y="-1232"/>
      </p:cViewPr>
      <p:guideLst>
        <p:guide orient="horz" pos="2160"/>
        <p:guide pos="2880"/>
      </p:guideLst>
    </p:cSldViewPr>
  </p:slideViewPr>
  <p:outlineViewPr>
    <p:cViewPr>
      <p:scale>
        <a:sx n="75" d="100"/>
        <a:sy n="75" d="100"/>
      </p:scale>
      <p:origin x="0" y="0"/>
    </p:cViewPr>
  </p:outlineViewPr>
  <p:notesTextViewPr>
    <p:cViewPr>
      <p:scale>
        <a:sx n="50" d="100"/>
        <a:sy n="50" d="100"/>
      </p:scale>
      <p:origin x="0" y="0"/>
    </p:cViewPr>
  </p:notesTextViewPr>
  <p:sorterViewPr>
    <p:cViewPr varScale="1">
      <p:scale>
        <a:sx n="1" d="1"/>
        <a:sy n="1" d="1"/>
      </p:scale>
      <p:origin x="0" y="-4008"/>
    </p:cViewPr>
  </p:sorterViewPr>
  <p:notesViewPr>
    <p:cSldViewPr>
      <p:cViewPr varScale="1">
        <p:scale>
          <a:sx n="60" d="100"/>
          <a:sy n="60" d="100"/>
        </p:scale>
        <p:origin x="2682"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788" eaLnBrk="0" hangingPunct="0">
              <a:defRPr sz="1300">
                <a:ea typeface="ＭＳ Ｐゴシック" pitchFamily="-107" charset="-128"/>
                <a:cs typeface="+mn-cs"/>
              </a:defRPr>
            </a:lvl1pPr>
          </a:lstStyle>
          <a:p>
            <a:pPr>
              <a:defRPr/>
            </a:pPr>
            <a:endParaRPr lang="en-US"/>
          </a:p>
        </p:txBody>
      </p:sp>
      <p:sp>
        <p:nvSpPr>
          <p:cNvPr id="1126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788" eaLnBrk="0" hangingPunct="0">
              <a:defRPr sz="1300">
                <a:ea typeface="ＭＳ Ｐゴシック" pitchFamily="-107" charset="-128"/>
                <a:cs typeface="+mn-cs"/>
              </a:defRPr>
            </a:lvl1pPr>
          </a:lstStyle>
          <a:p>
            <a:pPr>
              <a:defRPr/>
            </a:pPr>
            <a:endParaRPr lang="en-US"/>
          </a:p>
        </p:txBody>
      </p:sp>
      <p:sp>
        <p:nvSpPr>
          <p:cNvPr id="112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788" eaLnBrk="0" hangingPunct="0">
              <a:defRPr sz="1300">
                <a:ea typeface="ＭＳ Ｐゴシック" pitchFamily="-107" charset="-128"/>
                <a:cs typeface="+mn-cs"/>
              </a:defRPr>
            </a:lvl1pPr>
          </a:lstStyle>
          <a:p>
            <a:pPr>
              <a:defRPr/>
            </a:pPr>
            <a:endParaRPr lang="en-US"/>
          </a:p>
        </p:txBody>
      </p:sp>
      <p:sp>
        <p:nvSpPr>
          <p:cNvPr id="112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6788" eaLnBrk="0" hangingPunct="0">
              <a:defRPr sz="1300">
                <a:ea typeface="ＭＳ Ｐゴシック" pitchFamily="-107" charset="-128"/>
                <a:cs typeface="+mn-cs"/>
              </a:defRPr>
            </a:lvl1pPr>
          </a:lstStyle>
          <a:p>
            <a:pPr>
              <a:defRPr/>
            </a:pPr>
            <a:fld id="{BABB7E8E-EE23-4121-97D9-3AF4768389B4}" type="slidenum">
              <a:rPr lang="en-US"/>
              <a:pPr>
                <a:defRPr/>
              </a:pPr>
              <a:t>‹#›</a:t>
            </a:fld>
            <a:endParaRPr lang="en-US"/>
          </a:p>
        </p:txBody>
      </p:sp>
    </p:spTree>
    <p:extLst>
      <p:ext uri="{BB962C8B-B14F-4D97-AF65-F5344CB8AC3E}">
        <p14:creationId xmlns:p14="http://schemas.microsoft.com/office/powerpoint/2010/main" val="12007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788" eaLnBrk="0" hangingPunct="0">
              <a:defRPr sz="1300" i="0">
                <a:ea typeface="ＭＳ Ｐゴシック" pitchFamily="-107" charset="-128"/>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788" eaLnBrk="0" hangingPunct="0">
              <a:defRPr sz="1300" i="0">
                <a:ea typeface="ＭＳ Ｐゴシック" pitchFamily="-107" charset="-128"/>
                <a:cs typeface="+mn-cs"/>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788" eaLnBrk="0" hangingPunct="0">
              <a:defRPr sz="1300" i="0">
                <a:ea typeface="ＭＳ Ｐゴシック" pitchFamily="-107"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6788" eaLnBrk="0" hangingPunct="0">
              <a:defRPr sz="1300" i="0">
                <a:ea typeface="ＭＳ Ｐゴシック" pitchFamily="-107" charset="-128"/>
                <a:cs typeface="+mn-cs"/>
              </a:defRPr>
            </a:lvl1pPr>
          </a:lstStyle>
          <a:p>
            <a:pPr>
              <a:defRPr/>
            </a:pPr>
            <a:fld id="{9C4586EF-6A93-46CB-9CF2-4DA9E049A227}" type="slidenum">
              <a:rPr lang="en-US"/>
              <a:pPr>
                <a:defRPr/>
              </a:pPr>
              <a:t>‹#›</a:t>
            </a:fld>
            <a:endParaRPr lang="en-US"/>
          </a:p>
        </p:txBody>
      </p:sp>
    </p:spTree>
    <p:extLst>
      <p:ext uri="{BB962C8B-B14F-4D97-AF65-F5344CB8AC3E}">
        <p14:creationId xmlns:p14="http://schemas.microsoft.com/office/powerpoint/2010/main" val="1523377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4EA5722-B832-4B6F-B473-16B354AFA104}" type="slidenum">
              <a:rPr lang="en-US" smtClean="0">
                <a:ea typeface="ＭＳ Ｐゴシック"/>
                <a:cs typeface="ＭＳ Ｐゴシック"/>
              </a:rPr>
              <a:pPr/>
              <a:t>1</a:t>
            </a:fld>
            <a:endParaRPr lang="en-US" smtClean="0">
              <a:ea typeface="ＭＳ Ｐゴシック"/>
              <a:cs typeface="ＭＳ Ｐゴシック"/>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191454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endParaRPr lang="en-US" smtClean="0">
              <a:latin typeface="Times New Roman" pitchFamily="18" charset="0"/>
              <a:ea typeface="ＭＳ Ｐゴシック"/>
              <a:cs typeface="ＭＳ Ｐゴシック"/>
            </a:endParaRPr>
          </a:p>
        </p:txBody>
      </p:sp>
      <p:sp>
        <p:nvSpPr>
          <p:cNvPr id="68612" name="Slide Number Placeholder 3"/>
          <p:cNvSpPr>
            <a:spLocks noGrp="1"/>
          </p:cNvSpPr>
          <p:nvPr>
            <p:ph type="sldNum" sz="quarter" idx="5"/>
          </p:nvPr>
        </p:nvSpPr>
        <p:spPr>
          <a:noFill/>
        </p:spPr>
        <p:txBody>
          <a:bodyPr/>
          <a:lstStyle/>
          <a:p>
            <a:fld id="{FBD966D8-7903-4AAD-9354-3618F9455785}" type="slidenum">
              <a:rPr lang="en-US" smtClean="0">
                <a:ea typeface="ＭＳ Ｐゴシック"/>
                <a:cs typeface="ＭＳ Ｐゴシック"/>
              </a:rPr>
              <a:pPr/>
              <a:t>15</a:t>
            </a:fld>
            <a:endParaRPr lang="en-US" smtClean="0">
              <a:ea typeface="ＭＳ Ｐゴシック"/>
              <a:cs typeface="ＭＳ Ｐゴシック"/>
            </a:endParaRPr>
          </a:p>
        </p:txBody>
      </p:sp>
    </p:spTree>
    <p:extLst>
      <p:ext uri="{BB962C8B-B14F-4D97-AF65-F5344CB8AC3E}">
        <p14:creationId xmlns:p14="http://schemas.microsoft.com/office/powerpoint/2010/main" val="181358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defRPr/>
            </a:pPr>
            <a:r>
              <a:rPr lang="en-US" sz="2400" dirty="0">
                <a:latin typeface="Arial" charset="0"/>
              </a:rPr>
              <a:t>Provides a clear link to a strategic plan</a:t>
            </a:r>
          </a:p>
          <a:p>
            <a:pPr lvl="1">
              <a:lnSpc>
                <a:spcPct val="80000"/>
              </a:lnSpc>
              <a:defRPr/>
            </a:pPr>
            <a:r>
              <a:rPr lang="en-US" sz="2400" dirty="0">
                <a:latin typeface="Arial" charset="0"/>
              </a:rPr>
              <a:t>Sets a clear aim for the Change Project</a:t>
            </a:r>
          </a:p>
          <a:p>
            <a:endParaRPr lang="en-US" dirty="0"/>
          </a:p>
        </p:txBody>
      </p:sp>
      <p:sp>
        <p:nvSpPr>
          <p:cNvPr id="4" name="Slide Number Placeholder 3"/>
          <p:cNvSpPr>
            <a:spLocks noGrp="1"/>
          </p:cNvSpPr>
          <p:nvPr>
            <p:ph type="sldNum" sz="quarter" idx="10"/>
          </p:nvPr>
        </p:nvSpPr>
        <p:spPr/>
        <p:txBody>
          <a:bodyPr/>
          <a:lstStyle/>
          <a:p>
            <a:pPr>
              <a:defRPr/>
            </a:pPr>
            <a:fld id="{9C4586EF-6A93-46CB-9CF2-4DA9E049A227}" type="slidenum">
              <a:rPr lang="en-US" smtClean="0"/>
              <a:pPr>
                <a:defRPr/>
              </a:pPr>
              <a:t>16</a:t>
            </a:fld>
            <a:endParaRPr lang="en-US"/>
          </a:p>
        </p:txBody>
      </p:sp>
    </p:spTree>
    <p:extLst>
      <p:ext uri="{BB962C8B-B14F-4D97-AF65-F5344CB8AC3E}">
        <p14:creationId xmlns:p14="http://schemas.microsoft.com/office/powerpoint/2010/main" val="317843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a:latin typeface="Times New Roman" pitchFamily="-84" charset="0"/>
                <a:ea typeface="ＭＳ Ｐゴシック" pitchFamily="-84" charset="-128"/>
                <a:cs typeface="ＭＳ Ｐゴシック" pitchFamily="-84" charset="-128"/>
              </a:rPr>
              <a:t>3-5  staff members</a:t>
            </a:r>
          </a:p>
        </p:txBody>
      </p:sp>
      <p:sp>
        <p:nvSpPr>
          <p:cNvPr id="44036" name="Slide Number Placeholder 3"/>
          <p:cNvSpPr>
            <a:spLocks noGrp="1"/>
          </p:cNvSpPr>
          <p:nvPr>
            <p:ph type="sldNum" sz="quarter" idx="5"/>
          </p:nvPr>
        </p:nvSpPr>
        <p:spPr>
          <a:noFill/>
        </p:spPr>
        <p:txBody>
          <a:bodyPr/>
          <a:lstStyle/>
          <a:p>
            <a:fld id="{56E90C8E-A2EB-B748-B918-F5DD68731864}" type="slidenum">
              <a:rPr lang="en-US">
                <a:latin typeface="Times New Roman" pitchFamily="-84" charset="0"/>
                <a:ea typeface="ＭＳ Ｐゴシック" pitchFamily="-84" charset="-128"/>
                <a:cs typeface="ＭＳ Ｐゴシック" pitchFamily="-84" charset="-128"/>
              </a:rPr>
              <a:pPr/>
              <a:t>19</a:t>
            </a:fld>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7062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26D3AD7-252B-1C48-997D-E2D119922B76}" type="slidenum">
              <a:rPr lang="en-US">
                <a:latin typeface="Times New Roman" pitchFamily="-84" charset="0"/>
                <a:ea typeface="ＭＳ Ｐゴシック" pitchFamily="-84" charset="-128"/>
                <a:cs typeface="ＭＳ Ｐゴシック" pitchFamily="-84" charset="-128"/>
              </a:rPr>
              <a:pPr/>
              <a:t>20</a:t>
            </a:fld>
            <a:endParaRPr lang="en-US">
              <a:latin typeface="Times New Roman" pitchFamily="-84" charset="0"/>
              <a:ea typeface="ＭＳ Ｐゴシック" pitchFamily="-84" charset="-128"/>
              <a:cs typeface="ＭＳ Ｐゴシック" pitchFamily="-8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31190" y="4560984"/>
            <a:ext cx="5852823" cy="4319714"/>
          </a:xfrm>
          <a:noFill/>
          <a:ln/>
        </p:spPr>
        <p:txBody>
          <a:bodyPr/>
          <a:lstStyle/>
          <a:p>
            <a:r>
              <a:rPr lang="en-US" b="1">
                <a:latin typeface="Times New Roman" pitchFamily="-84" charset="0"/>
                <a:ea typeface="ＭＳ Ｐゴシック" pitchFamily="-84" charset="-128"/>
                <a:cs typeface="ＭＳ Ｐゴシック" pitchFamily="-84" charset="-128"/>
              </a:rPr>
              <a:t>Standard slide – please do not modify.</a:t>
            </a:r>
          </a:p>
        </p:txBody>
      </p:sp>
    </p:spTree>
    <p:extLst>
      <p:ext uri="{BB962C8B-B14F-4D97-AF65-F5344CB8AC3E}">
        <p14:creationId xmlns:p14="http://schemas.microsoft.com/office/powerpoint/2010/main" val="96315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AF85BD3-9FE6-124E-8A5C-CCE7FEF28B55}" type="slidenum">
              <a:rPr lang="en-US">
                <a:latin typeface="Times New Roman" pitchFamily="-84" charset="0"/>
                <a:ea typeface="ＭＳ Ｐゴシック" pitchFamily="-84" charset="-128"/>
                <a:cs typeface="ＭＳ Ｐゴシック" pitchFamily="-84" charset="-128"/>
              </a:rPr>
              <a:pPr/>
              <a:t>22</a:t>
            </a:fld>
            <a:endParaRPr lang="en-US">
              <a:latin typeface="Times New Roman" pitchFamily="-84" charset="0"/>
              <a:ea typeface="ＭＳ Ｐゴシック" pitchFamily="-84" charset="-128"/>
              <a:cs typeface="ＭＳ Ｐゴシック" pitchFamily="-84"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31190" y="4560984"/>
            <a:ext cx="5852823" cy="4319714"/>
          </a:xfrm>
          <a:noFill/>
          <a:ln/>
        </p:spPr>
        <p:txBody>
          <a:bodyPr/>
          <a:lstStyle/>
          <a:p>
            <a:r>
              <a:rPr lang="en-US" b="1">
                <a:latin typeface="Times New Roman" pitchFamily="-84" charset="0"/>
                <a:ea typeface="ＭＳ Ｐゴシック" pitchFamily="-84" charset="-128"/>
                <a:cs typeface="ＭＳ Ｐゴシック" pitchFamily="-84" charset="-128"/>
              </a:rPr>
              <a:t>Standard slide – please do not modify.</a:t>
            </a:r>
          </a:p>
          <a:p>
            <a:endParaRPr lang="en-US" b="1">
              <a:latin typeface="Times New Roman" pitchFamily="-84" charset="0"/>
              <a:ea typeface="ＭＳ Ｐゴシック" pitchFamily="-84" charset="-128"/>
              <a:cs typeface="ＭＳ Ｐゴシック" pitchFamily="-84" charset="-128"/>
            </a:endParaRPr>
          </a:p>
          <a:p>
            <a:r>
              <a:rPr lang="en-US">
                <a:latin typeface="Times New Roman" pitchFamily="-84" charset="0"/>
                <a:ea typeface="ＭＳ Ｐゴシック" pitchFamily="-84" charset="-128"/>
                <a:cs typeface="ＭＳ Ｐゴシック" pitchFamily="-84" charset="-128"/>
              </a:rPr>
              <a:t>Specific Examples:</a:t>
            </a:r>
          </a:p>
          <a:p>
            <a:pPr>
              <a:buFontTx/>
              <a:buChar char="•"/>
            </a:pPr>
            <a:r>
              <a:rPr lang="en-US">
                <a:latin typeface="Times New Roman" pitchFamily="-84" charset="0"/>
                <a:ea typeface="ＭＳ Ｐゴシック" pitchFamily="-84" charset="-128"/>
                <a:cs typeface="ＭＳ Ｐゴシック" pitchFamily="-84" charset="-128"/>
              </a:rPr>
              <a:t>The dates of the first request for service, the first appointment, the assessment appointment, and the first therapeutic session.</a:t>
            </a:r>
          </a:p>
          <a:p>
            <a:pPr>
              <a:buFontTx/>
              <a:buChar char="•"/>
            </a:pPr>
            <a:r>
              <a:rPr lang="en-US">
                <a:latin typeface="Times New Roman" pitchFamily="-84" charset="0"/>
                <a:ea typeface="ＭＳ Ｐゴシック" pitchFamily="-84" charset="-128"/>
                <a:cs typeface="ＭＳ Ｐゴシック" pitchFamily="-84" charset="-128"/>
              </a:rPr>
              <a:t>Adolescents in treatment at a particular clinic.</a:t>
            </a:r>
          </a:p>
          <a:p>
            <a:pPr>
              <a:buFontTx/>
              <a:buChar char="•"/>
            </a:pPr>
            <a:r>
              <a:rPr lang="en-US">
                <a:latin typeface="Times New Roman" pitchFamily="-84" charset="0"/>
                <a:ea typeface="ＭＳ Ｐゴシック" pitchFamily="-84" charset="-128"/>
                <a:cs typeface="ＭＳ Ｐゴシック" pitchFamily="-84" charset="-128"/>
              </a:rPr>
              <a:t>Reduce the number of days between first request for service to the first treatment session to less than 7 days.</a:t>
            </a:r>
          </a:p>
          <a:p>
            <a:pPr>
              <a:buFontTx/>
              <a:buChar char="•"/>
            </a:pPr>
            <a:r>
              <a:rPr lang="en-US">
                <a:latin typeface="Times New Roman" pitchFamily="-84" charset="0"/>
                <a:ea typeface="ＭＳ Ｐゴシック" pitchFamily="-84" charset="-128"/>
                <a:cs typeface="ＭＳ Ｐゴシック" pitchFamily="-84" charset="-128"/>
              </a:rPr>
              <a:t>A Change Leader and a Change Team constructed to focus on the selected aim.</a:t>
            </a:r>
          </a:p>
        </p:txBody>
      </p:sp>
    </p:spTree>
    <p:extLst>
      <p:ext uri="{BB962C8B-B14F-4D97-AF65-F5344CB8AC3E}">
        <p14:creationId xmlns:p14="http://schemas.microsoft.com/office/powerpoint/2010/main" val="85057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4EA5722-B832-4B6F-B473-16B354AFA104}" type="slidenum">
              <a:rPr lang="en-US" smtClean="0">
                <a:ea typeface="ＭＳ Ｐゴシック"/>
                <a:cs typeface="ＭＳ Ｐゴシック"/>
              </a:rPr>
              <a:pPr/>
              <a:t>2</a:t>
            </a:fld>
            <a:endParaRPr lang="en-US" smtClean="0">
              <a:ea typeface="ＭＳ Ｐゴシック"/>
              <a:cs typeface="ＭＳ Ｐゴシック"/>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382328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Funders sought experts in the field of org change, QI improvement and behavioral health care to lead the initiative.  Selected Dr. David Gustafson, a </a:t>
            </a:r>
            <a:r>
              <a:rPr lang="en-US" dirty="0" err="1" smtClean="0"/>
              <a:t>prf</a:t>
            </a:r>
            <a:r>
              <a:rPr lang="en-US" dirty="0" smtClean="0"/>
              <a:t> of  I E at </a:t>
            </a:r>
            <a:r>
              <a:rPr lang="en-US" dirty="0"/>
              <a:t>UW-</a:t>
            </a:r>
            <a:r>
              <a:rPr lang="en-US" dirty="0" err="1"/>
              <a:t>Madsion</a:t>
            </a:r>
            <a:r>
              <a:rPr lang="en-US" dirty="0"/>
              <a:t> </a:t>
            </a:r>
            <a:r>
              <a:rPr lang="en-US" dirty="0" smtClean="0"/>
              <a:t>and has earned an international reputation for </a:t>
            </a:r>
            <a:r>
              <a:rPr lang="en-US" dirty="0" err="1" smtClean="0"/>
              <a:t>excelleence</a:t>
            </a:r>
            <a:r>
              <a:rPr lang="en-US" dirty="0" smtClean="0"/>
              <a:t> in </a:t>
            </a:r>
            <a:r>
              <a:rPr lang="en-US" dirty="0" err="1" smtClean="0"/>
              <a:t>heathcare</a:t>
            </a:r>
            <a:r>
              <a:rPr lang="en-US" dirty="0" smtClean="0"/>
              <a:t> </a:t>
            </a:r>
            <a:r>
              <a:rPr lang="en-US" dirty="0" err="1" smtClean="0"/>
              <a:t>improve,emt</a:t>
            </a:r>
            <a:r>
              <a:rPr lang="en-US" dirty="0" smtClean="0"/>
              <a:t>.   Dr. Gustafson continues to do so… </a:t>
            </a:r>
          </a:p>
          <a:p>
            <a:endParaRPr lang="en-US" dirty="0"/>
          </a:p>
          <a:p>
            <a:r>
              <a:rPr lang="en-US" dirty="0" smtClean="0"/>
              <a:t>These experts used the best of prover methods in their disciples---and  understanding of health care delivery to design a model that could be easily used by people who don’t </a:t>
            </a:r>
            <a:r>
              <a:rPr lang="en-US" dirty="0" err="1" smtClean="0"/>
              <a:t>necessaryily</a:t>
            </a:r>
            <a:r>
              <a:rPr lang="en-US" dirty="0" smtClean="0"/>
              <a:t>  guided by basic </a:t>
            </a:r>
            <a:r>
              <a:rPr lang="en-US" dirty="0" err="1" smtClean="0"/>
              <a:t>critia</a:t>
            </a:r>
            <a:r>
              <a:rPr lang="en-US" dirty="0" smtClean="0"/>
              <a:t> to be easy to use, customer focused and driven by data.</a:t>
            </a:r>
          </a:p>
          <a:p>
            <a:r>
              <a:rPr lang="en-US" dirty="0" smtClean="0"/>
              <a:t>Fielding testing began within a yea, 2002…   and met with early success.  took place after about a year of designing.</a:t>
            </a:r>
          </a:p>
          <a:p>
            <a:endParaRPr lang="en-US" dirty="0"/>
          </a:p>
          <a:p>
            <a:r>
              <a:rPr lang="en-US" dirty="0" smtClean="0"/>
              <a:t>Since spread to several other arenas including:</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4586EF-6A93-46CB-9CF2-4DA9E049A227}" type="slidenum">
              <a:rPr lang="en-US" smtClean="0"/>
              <a:pPr>
                <a:defRPr/>
              </a:pPr>
              <a:t>3</a:t>
            </a:fld>
            <a:endParaRPr lang="en-US"/>
          </a:p>
        </p:txBody>
      </p:sp>
    </p:spTree>
    <p:extLst>
      <p:ext uri="{BB962C8B-B14F-4D97-AF65-F5344CB8AC3E}">
        <p14:creationId xmlns:p14="http://schemas.microsoft.com/office/powerpoint/2010/main" val="68907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DAC2105-AAE3-FA4A-B861-1679733632B4}" type="slidenum">
              <a:rPr lang="en-US">
                <a:latin typeface="Times New Roman" pitchFamily="-84" charset="0"/>
                <a:ea typeface="ＭＳ Ｐゴシック" pitchFamily="-84" charset="-128"/>
                <a:cs typeface="ＭＳ Ｐゴシック" pitchFamily="-84" charset="-128"/>
              </a:rPr>
              <a:pPr/>
              <a:t>8</a:t>
            </a:fld>
            <a:endParaRPr lang="en-US">
              <a:latin typeface="Times New Roman" pitchFamily="-84" charset="0"/>
              <a:ea typeface="ＭＳ Ｐゴシック" pitchFamily="-84" charset="-128"/>
              <a:cs typeface="ＭＳ Ｐゴシック" pitchFamily="-8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69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38B3D5A4-6DEF-7D4E-B31E-65E2EB95FB9D}" type="slidenum">
              <a:rPr lang="en-US" sz="1300" i="0"/>
              <a:pPr algn="r"/>
              <a:t>9</a:t>
            </a:fld>
            <a:endParaRPr lang="en-US" sz="1300" i="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This is the most important factor of the Five Principles.  Organizations that involve the customer are 14 times more liked to be successful than those that do not.</a:t>
            </a:r>
          </a:p>
          <a:p>
            <a:r>
              <a:rPr lang="en-US"/>
              <a:t>The collective importance of the 79 other factors in Gustafson</a:t>
            </a:r>
            <a:r>
              <a:rPr lang="ja-JP" altLang="en-US"/>
              <a:t>’</a:t>
            </a:r>
            <a:r>
              <a:rPr lang="en-US" altLang="ja-JP"/>
              <a:t>s research is outweighed by the importance of this principle alone.</a:t>
            </a:r>
            <a:endParaRPr lang="en-US"/>
          </a:p>
        </p:txBody>
      </p:sp>
    </p:spTree>
    <p:extLst>
      <p:ext uri="{BB962C8B-B14F-4D97-AF65-F5344CB8AC3E}">
        <p14:creationId xmlns:p14="http://schemas.microsoft.com/office/powerpoint/2010/main" val="144935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EDE1B0DE-EF9A-5A44-B5E6-71C0F899A2F0}" type="slidenum">
              <a:rPr lang="en-US" sz="1300" i="0"/>
              <a:pPr algn="r"/>
              <a:t>10</a:t>
            </a:fld>
            <a:endParaRPr lang="en-US" sz="1300" i="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Engage the audience: This is a good time to ask whether there are any CEOs in the audience.  If so, ask them what issues keep them awake at night.</a:t>
            </a:r>
          </a:p>
        </p:txBody>
      </p:sp>
    </p:spTree>
    <p:extLst>
      <p:ext uri="{BB962C8B-B14F-4D97-AF65-F5344CB8AC3E}">
        <p14:creationId xmlns:p14="http://schemas.microsoft.com/office/powerpoint/2010/main" val="347009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33A1BBA0-E4BF-BD48-9A16-3D4E579CCB58}" type="slidenum">
              <a:rPr lang="en-US" sz="1300" i="0"/>
              <a:pPr algn="r"/>
              <a:t>11</a:t>
            </a:fld>
            <a:endParaRPr lang="en-US" sz="1300" i="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There are two aspects of the Change Leader that are particularly important:  the ability to make connections with both the CEO and the rest of the staff and the ability to devote time to the Change Project.</a:t>
            </a:r>
          </a:p>
        </p:txBody>
      </p:sp>
    </p:spTree>
    <p:extLst>
      <p:ext uri="{BB962C8B-B14F-4D97-AF65-F5344CB8AC3E}">
        <p14:creationId xmlns:p14="http://schemas.microsoft.com/office/powerpoint/2010/main" val="360028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28E24411-8E66-5E4A-B10D-A392CB20E9CE}" type="slidenum">
              <a:rPr lang="en-US" sz="1300" i="0"/>
              <a:pPr algn="r"/>
              <a:t>12</a:t>
            </a:fld>
            <a:endParaRPr lang="en-US" sz="1300" i="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Importance of looking outside for ideas for solving problems.</a:t>
            </a:r>
          </a:p>
          <a:p>
            <a:r>
              <a:rPr lang="en-US"/>
              <a:t>Engage the audience by asking for ideas from outside the field—though beware that the audience may not respond.</a:t>
            </a:r>
          </a:p>
          <a:p>
            <a:endParaRPr lang="en-US"/>
          </a:p>
          <a:p>
            <a:r>
              <a:rPr lang="en-US"/>
              <a:t>Specific examples:</a:t>
            </a:r>
          </a:p>
          <a:p>
            <a:pPr>
              <a:buFontTx/>
              <a:buChar char="•"/>
            </a:pPr>
            <a:r>
              <a:rPr lang="en-US"/>
              <a:t>Northwest Airlines: automatic notification of cancellations and delays via telephone (confirmation calls).</a:t>
            </a:r>
          </a:p>
          <a:p>
            <a:pPr>
              <a:buFontTx/>
              <a:buChar char="•"/>
            </a:pPr>
            <a:r>
              <a:rPr lang="en-US"/>
              <a:t>Ford: Their sales approach varies depending on the model that they are selling (individualized services).</a:t>
            </a:r>
          </a:p>
          <a:p>
            <a:pPr>
              <a:buFontTx/>
              <a:buChar char="•"/>
            </a:pPr>
            <a:r>
              <a:rPr lang="en-US"/>
              <a:t>Dentist and Library: confirmation calls with automated voice processing.</a:t>
            </a:r>
          </a:p>
          <a:p>
            <a:pPr>
              <a:buFontTx/>
              <a:buChar char="•"/>
            </a:pPr>
            <a:r>
              <a:rPr lang="en-US"/>
              <a:t>National Rental Car: seamless transitions from the airport to checkout of the car to return the car to airport.</a:t>
            </a:r>
          </a:p>
          <a:p>
            <a:pPr>
              <a:buFontTx/>
              <a:buChar char="•"/>
            </a:pPr>
            <a:r>
              <a:rPr lang="en-US"/>
              <a:t>Hyatt Place Hotels: automated check-in and checkout by credit card to get key without personal interaction.</a:t>
            </a:r>
          </a:p>
        </p:txBody>
      </p:sp>
    </p:spTree>
    <p:extLst>
      <p:ext uri="{BB962C8B-B14F-4D97-AF65-F5344CB8AC3E}">
        <p14:creationId xmlns:p14="http://schemas.microsoft.com/office/powerpoint/2010/main" val="140339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500BB-8593-47DE-80C6-AAB98F5F7B14}" type="slidenum">
              <a:rPr lang="en-US" altLang="en-US"/>
              <a:pPr/>
              <a:t>13</a:t>
            </a:fld>
            <a:endParaRPr lang="en-US" altLang="en-US"/>
          </a:p>
        </p:txBody>
      </p:sp>
      <p:sp>
        <p:nvSpPr>
          <p:cNvPr id="242690" name="Rectangle 2"/>
          <p:cNvSpPr>
            <a:spLocks noGrp="1" noRot="1" noChangeAspect="1" noChangeArrowheads="1" noTextEdit="1"/>
          </p:cNvSpPr>
          <p:nvPr>
            <p:ph type="sldImg"/>
          </p:nvPr>
        </p:nvSpPr>
        <p:spPr>
          <a:xfrm>
            <a:off x="1196975" y="692150"/>
            <a:ext cx="4611688" cy="3459163"/>
          </a:xfrm>
          <a:ln/>
        </p:spPr>
      </p:sp>
      <p:sp>
        <p:nvSpPr>
          <p:cNvPr id="242691" name="Rectangle 3"/>
          <p:cNvSpPr>
            <a:spLocks noGrp="1" noChangeArrowheads="1"/>
          </p:cNvSpPr>
          <p:nvPr>
            <p:ph type="body" idx="1"/>
          </p:nvPr>
        </p:nvSpPr>
        <p:spPr/>
        <p:txBody>
          <a:bodyPr/>
          <a:lstStyle/>
          <a:p>
            <a:r>
              <a:rPr lang="en-US" altLang="en-US"/>
              <a:t>The NIATx change model relies on the Plan-Do-Study-Act (PDSA) Cycle to turn a change idea into action. The PDSA Cycle uses a series of short rapid cycles, with each cycle from planning through implementation taking only a couple of weeks. </a:t>
            </a:r>
          </a:p>
          <a:p>
            <a:r>
              <a:rPr lang="en-US" altLang="en-US"/>
              <a:t>The results of each change cycle are compared to pre-test measurements to ensure that the change is actually an improvement. Only when the change cycle results in a significant improvement in the existing process is the change fully implemented. </a:t>
            </a:r>
          </a:p>
          <a:p>
            <a:r>
              <a:rPr lang="en-US" altLang="en-US"/>
              <a:t>By testing changes this way, organizations: 1) minimize risks and expenditures of time and money, 2) make changes in a way that is less disruptive to clients and staff, 3) reduce resistance to change by starting on a small scale, and 4) learn from the ideas that work, as well as from those that do not. </a:t>
            </a:r>
          </a:p>
          <a:p>
            <a:r>
              <a:rPr lang="en-US" altLang="en-US"/>
              <a:t>By starting with small changes to test ideas quickly and easily, and using simple measurements to monitor the effect of changes over time, the PDSA model can lead to larger improvements through successive quick cycles of change. </a:t>
            </a:r>
          </a:p>
        </p:txBody>
      </p:sp>
    </p:spTree>
    <p:extLst>
      <p:ext uri="{BB962C8B-B14F-4D97-AF65-F5344CB8AC3E}">
        <p14:creationId xmlns:p14="http://schemas.microsoft.com/office/powerpoint/2010/main" val="206444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8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39243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9243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81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5"/>
          <a:srcRect/>
          <a:stretch>
            <a:fillRect/>
          </a:stretch>
        </p:blipFill>
        <p:spPr bwMode="auto">
          <a:xfrm>
            <a:off x="0" y="0"/>
            <a:ext cx="9144000" cy="7029450"/>
          </a:xfrm>
          <a:prstGeom prst="rect">
            <a:avLst/>
          </a:prstGeom>
          <a:noFill/>
          <a:ln w="9525">
            <a:noFill/>
            <a:miter lim="800000"/>
            <a:headEnd/>
            <a:tailEnd/>
          </a:ln>
        </p:spPr>
      </p:pic>
      <p:sp>
        <p:nvSpPr>
          <p:cNvPr id="1027"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txStyles>
    <p:titleStyle>
      <a:lvl1pPr algn="ctr" rtl="0" eaLnBrk="0" fontAlgn="base" hangingPunct="0">
        <a:spcBef>
          <a:spcPct val="0"/>
        </a:spcBef>
        <a:spcAft>
          <a:spcPct val="0"/>
        </a:spcAft>
        <a:defRPr sz="4400">
          <a:solidFill>
            <a:srgbClr val="007FC4"/>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rgbClr val="007FC4"/>
          </a:solidFill>
          <a:latin typeface="Arial" charset="0"/>
        </a:defRPr>
      </a:lvl6pPr>
      <a:lvl7pPr marL="914400" algn="ctr" rtl="0" eaLnBrk="0" fontAlgn="base" hangingPunct="0">
        <a:spcBef>
          <a:spcPct val="0"/>
        </a:spcBef>
        <a:spcAft>
          <a:spcPct val="0"/>
        </a:spcAft>
        <a:defRPr sz="4400">
          <a:solidFill>
            <a:srgbClr val="007FC4"/>
          </a:solidFill>
          <a:latin typeface="Arial" charset="0"/>
        </a:defRPr>
      </a:lvl7pPr>
      <a:lvl8pPr marL="1371600" algn="ctr" rtl="0" eaLnBrk="0" fontAlgn="base" hangingPunct="0">
        <a:spcBef>
          <a:spcPct val="0"/>
        </a:spcBef>
        <a:spcAft>
          <a:spcPct val="0"/>
        </a:spcAft>
        <a:defRPr sz="4400">
          <a:solidFill>
            <a:srgbClr val="007FC4"/>
          </a:solidFill>
          <a:latin typeface="Arial" charset="0"/>
        </a:defRPr>
      </a:lvl8pPr>
      <a:lvl9pPr marL="1828800" algn="ctr" rtl="0" eaLnBrk="0" fontAlgn="base" hangingPunct="0">
        <a:spcBef>
          <a:spcPct val="0"/>
        </a:spcBef>
        <a:spcAft>
          <a:spcPct val="0"/>
        </a:spcAft>
        <a:defRPr sz="4400">
          <a:solidFill>
            <a:srgbClr val="007FC4"/>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youtube.com/watch?v=A_SS8heGBk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http://chsra.wisc.edu/exchange/Corey.Zetts/Inbox/PDSA%20Icons.EML/1_multipart_xF8FF_6_PDSA5.jpg?attach=1"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e3FV1YoE-4&amp;feature=youtu.b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09600" y="2133600"/>
            <a:ext cx="7924800" cy="3733800"/>
          </a:xfrm>
          <a:prstGeom prst="rect">
            <a:avLst/>
          </a:prstGeom>
          <a:noFill/>
          <a:ln w="9525">
            <a:noFill/>
            <a:miter lim="800000"/>
            <a:headEnd/>
            <a:tailEnd/>
          </a:ln>
        </p:spPr>
        <p:txBody>
          <a:bodyPr anchor="ctr"/>
          <a:lstStyle/>
          <a:p>
            <a:pPr algn="ctr" eaLnBrk="0" hangingPunct="0"/>
            <a:r>
              <a:rPr lang="en-US" sz="8000" b="1" i="0">
                <a:solidFill>
                  <a:schemeClr val="bg1"/>
                </a:solidFill>
                <a:latin typeface="Arial" pitchFamily="34" charset="0"/>
              </a:rPr>
              <a:t>Overview</a:t>
            </a:r>
            <a:endParaRPr lang="en-US" sz="8000" b="1" i="0">
              <a:solidFill>
                <a:srgbClr val="4B4B4B"/>
              </a:solidFill>
              <a:latin typeface="Arial" pitchFamily="34" charset="0"/>
            </a:endParaRPr>
          </a:p>
        </p:txBody>
      </p:sp>
      <p:pic>
        <p:nvPicPr>
          <p:cNvPr id="18435" name="Picture 6"/>
          <p:cNvPicPr>
            <a:picLocks noChangeAspect="1"/>
          </p:cNvPicPr>
          <p:nvPr/>
        </p:nvPicPr>
        <p:blipFill>
          <a:blip r:embed="rId3"/>
          <a:srcRect/>
          <a:stretch>
            <a:fillRect/>
          </a:stretch>
        </p:blipFill>
        <p:spPr bwMode="auto">
          <a:xfrm>
            <a:off x="0" y="0"/>
            <a:ext cx="9144000" cy="7029450"/>
          </a:xfrm>
          <a:prstGeom prst="rect">
            <a:avLst/>
          </a:prstGeom>
          <a:noFill/>
          <a:ln w="9525">
            <a:noFill/>
            <a:miter lim="800000"/>
            <a:headEnd/>
            <a:tailEnd/>
          </a:ln>
        </p:spPr>
      </p:pic>
      <p:sp>
        <p:nvSpPr>
          <p:cNvPr id="18436" name="TextBox 8"/>
          <p:cNvSpPr txBox="1">
            <a:spLocks noChangeArrowheads="1"/>
          </p:cNvSpPr>
          <p:nvPr/>
        </p:nvSpPr>
        <p:spPr bwMode="auto">
          <a:xfrm>
            <a:off x="533400" y="2133600"/>
            <a:ext cx="8077200" cy="3354765"/>
          </a:xfrm>
          <a:prstGeom prst="rect">
            <a:avLst/>
          </a:prstGeom>
          <a:noFill/>
          <a:ln w="9525">
            <a:noFill/>
            <a:miter lim="800000"/>
            <a:headEnd/>
            <a:tailEnd/>
          </a:ln>
        </p:spPr>
        <p:txBody>
          <a:bodyPr>
            <a:spAutoFit/>
          </a:bodyPr>
          <a:lstStyle/>
          <a:p>
            <a:pPr algn="ctr" eaLnBrk="0" hangingPunct="0"/>
            <a:r>
              <a:rPr lang="en-US" sz="6600" b="1" i="0" dirty="0" smtClean="0">
                <a:solidFill>
                  <a:schemeClr val="bg1"/>
                </a:solidFill>
                <a:latin typeface="Arial" pitchFamily="34" charset="0"/>
              </a:rPr>
              <a:t>Welcome!</a:t>
            </a:r>
          </a:p>
          <a:p>
            <a:pPr algn="ctr" eaLnBrk="0" hangingPunct="0"/>
            <a:endParaRPr lang="en-US" sz="6600" b="1" i="0" dirty="0">
              <a:solidFill>
                <a:schemeClr val="bg1"/>
              </a:solidFill>
              <a:latin typeface="Arial" pitchFamily="34" charset="0"/>
            </a:endParaRPr>
          </a:p>
          <a:p>
            <a:pPr algn="ctr" eaLnBrk="0" hangingPunct="0"/>
            <a:r>
              <a:rPr lang="en-US" sz="4000" b="1" dirty="0" smtClean="0">
                <a:solidFill>
                  <a:schemeClr val="bg1"/>
                </a:solidFill>
                <a:latin typeface="Arial" pitchFamily="34" charset="0"/>
              </a:rPr>
              <a:t>2017 Wisconsin Mental Health Readmission Collaborative</a:t>
            </a:r>
            <a:endParaRPr lang="en-US" sz="4000" b="1" dirty="0">
              <a:solidFill>
                <a:schemeClr val="bg1"/>
              </a:solidFill>
              <a:latin typeface="Arial" pitchFamily="34" charset="0"/>
            </a:endParaRPr>
          </a:p>
        </p:txBody>
      </p:sp>
    </p:spTree>
    <p:extLst>
      <p:ext uri="{BB962C8B-B14F-4D97-AF65-F5344CB8AC3E}">
        <p14:creationId xmlns:p14="http://schemas.microsoft.com/office/powerpoint/2010/main" val="85948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pPr>
              <a:defRPr/>
            </a:pPr>
            <a:r>
              <a:rPr lang="en-US"/>
              <a:t>2. Focus on Key Problems</a:t>
            </a:r>
          </a:p>
        </p:txBody>
      </p:sp>
      <p:sp>
        <p:nvSpPr>
          <p:cNvPr id="79875" name="Rectangle 3"/>
          <p:cNvSpPr>
            <a:spLocks noGrp="1" noChangeArrowheads="1"/>
          </p:cNvSpPr>
          <p:nvPr>
            <p:ph type="body" idx="4294967295"/>
          </p:nvPr>
        </p:nvSpPr>
        <p:spPr>
          <a:xfrm>
            <a:off x="1143000" y="2339975"/>
            <a:ext cx="7772400" cy="3756025"/>
          </a:xfrm>
          <a:prstGeom prst="rect">
            <a:avLst/>
          </a:prstGeom>
        </p:spPr>
        <p:txBody>
          <a:bodyPr/>
          <a:lstStyle/>
          <a:p>
            <a:pPr>
              <a:defRPr/>
            </a:pPr>
            <a:r>
              <a:rPr lang="en-US" dirty="0">
                <a:latin typeface="Arial" charset="0"/>
              </a:rPr>
              <a:t>What keeps the CEO awake at night?</a:t>
            </a:r>
          </a:p>
          <a:p>
            <a:pPr>
              <a:defRPr/>
            </a:pPr>
            <a:endParaRPr lang="en-US" dirty="0">
              <a:latin typeface="Arial" charset="0"/>
            </a:endParaRPr>
          </a:p>
          <a:p>
            <a:pPr>
              <a:defRPr/>
            </a:pPr>
            <a:r>
              <a:rPr lang="en-US" dirty="0">
                <a:latin typeface="Arial" charset="0"/>
              </a:rPr>
              <a:t>What processes do staff and customers identify as barriers to excellent service</a:t>
            </a:r>
            <a:r>
              <a:rPr lang="en-US" dirty="0" smtClean="0">
                <a:latin typeface="Arial" charset="0"/>
              </a:rPr>
              <a:t>?</a:t>
            </a:r>
          </a:p>
          <a:p>
            <a:pPr marL="0" indent="0">
              <a:buNone/>
              <a:defRPr/>
            </a:pPr>
            <a:endParaRPr lang="en-US" dirty="0" smtClean="0">
              <a:latin typeface="Arial" charset="0"/>
            </a:endParaRPr>
          </a:p>
          <a:p>
            <a:pPr>
              <a:defRPr/>
            </a:pPr>
            <a:r>
              <a:rPr lang="en-US" b="1" dirty="0" smtClean="0">
                <a:latin typeface="Arial" charset="0"/>
                <a:hlinkClick r:id="rId3"/>
              </a:rPr>
              <a:t>How to chose a change project?</a:t>
            </a:r>
            <a:endParaRPr lang="en-US" b="1"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173163" y="457200"/>
            <a:ext cx="7677150" cy="1295400"/>
          </a:xfrm>
        </p:spPr>
        <p:txBody>
          <a:bodyPr/>
          <a:lstStyle/>
          <a:p>
            <a:pPr>
              <a:defRPr/>
            </a:pPr>
            <a:r>
              <a:rPr lang="en-US"/>
              <a:t>3. Powerful Change Leader</a:t>
            </a:r>
          </a:p>
        </p:txBody>
      </p:sp>
      <p:sp>
        <p:nvSpPr>
          <p:cNvPr id="87043" name="Rectangle 3"/>
          <p:cNvSpPr>
            <a:spLocks noGrp="1" noChangeArrowheads="1"/>
          </p:cNvSpPr>
          <p:nvPr>
            <p:ph type="body" idx="4294967295"/>
          </p:nvPr>
        </p:nvSpPr>
        <p:spPr>
          <a:xfrm>
            <a:off x="1143000" y="1981200"/>
            <a:ext cx="7772400" cy="4114800"/>
          </a:xfrm>
          <a:prstGeom prst="rect">
            <a:avLst/>
          </a:prstGeom>
        </p:spPr>
        <p:txBody>
          <a:bodyPr/>
          <a:lstStyle/>
          <a:p>
            <a:pPr>
              <a:buFontTx/>
              <a:buNone/>
              <a:defRPr/>
            </a:pPr>
            <a:r>
              <a:rPr lang="en-US" sz="2800" dirty="0">
                <a:latin typeface="Arial" charset="0"/>
                <a:cs typeface="Times New Roman" charset="0"/>
              </a:rPr>
              <a:t>The Change Leader must have…</a:t>
            </a:r>
          </a:p>
          <a:p>
            <a:pPr lvl="1">
              <a:defRPr/>
            </a:pPr>
            <a:r>
              <a:rPr lang="en-US" dirty="0" smtClean="0">
                <a:latin typeface="Arial" charset="0"/>
                <a:cs typeface="Times New Roman" charset="0"/>
              </a:rPr>
              <a:t>Influence and respect</a:t>
            </a:r>
            <a:r>
              <a:rPr lang="en-US" dirty="0">
                <a:latin typeface="Arial" charset="0"/>
                <a:cs typeface="Times New Roman" charset="0"/>
              </a:rPr>
              <a:t> </a:t>
            </a:r>
            <a:r>
              <a:rPr lang="en-US" dirty="0" smtClean="0">
                <a:latin typeface="Arial" charset="0"/>
                <a:cs typeface="Times New Roman" charset="0"/>
              </a:rPr>
              <a:t>across </a:t>
            </a:r>
            <a:r>
              <a:rPr lang="en-US" dirty="0">
                <a:latin typeface="Arial" charset="0"/>
                <a:cs typeface="Times New Roman" charset="0"/>
              </a:rPr>
              <a:t>levels of the organization</a:t>
            </a:r>
          </a:p>
          <a:p>
            <a:pPr lvl="1">
              <a:defRPr/>
            </a:pPr>
            <a:r>
              <a:rPr lang="en-US" dirty="0">
                <a:latin typeface="Arial" charset="0"/>
                <a:cs typeface="Times New Roman" charset="0"/>
              </a:rPr>
              <a:t>A direct line to the </a:t>
            </a:r>
            <a:r>
              <a:rPr lang="en-US" dirty="0" smtClean="0">
                <a:latin typeface="Arial" charset="0"/>
                <a:cs typeface="Times New Roman" charset="0"/>
              </a:rPr>
              <a:t>Executive Sponsor</a:t>
            </a:r>
            <a:endParaRPr lang="en-US" dirty="0">
              <a:latin typeface="Arial" charset="0"/>
              <a:cs typeface="Times New Roman" charset="0"/>
            </a:endParaRPr>
          </a:p>
          <a:p>
            <a:pPr lvl="1">
              <a:defRPr/>
            </a:pPr>
            <a:r>
              <a:rPr lang="en-US" dirty="0">
                <a:latin typeface="Arial" charset="0"/>
                <a:cs typeface="Times New Roman" charset="0"/>
              </a:rPr>
              <a:t>Empathy for all staff members</a:t>
            </a:r>
          </a:p>
          <a:p>
            <a:pPr lvl="1">
              <a:defRPr/>
            </a:pPr>
            <a:r>
              <a:rPr lang="en-US" dirty="0">
                <a:latin typeface="Arial" charset="0"/>
                <a:cs typeface="Times New Roman" charset="0"/>
              </a:rPr>
              <a:t>Time devoted to leading Change Projects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a:defRPr/>
            </a:pPr>
            <a:r>
              <a:rPr lang="en-US" sz="3600"/>
              <a:t>4. Ideas from Outside Organization</a:t>
            </a:r>
          </a:p>
        </p:txBody>
      </p:sp>
      <p:sp>
        <p:nvSpPr>
          <p:cNvPr id="95235" name="Rectangle 3"/>
          <p:cNvSpPr>
            <a:spLocks noGrp="1" noChangeArrowheads="1"/>
          </p:cNvSpPr>
          <p:nvPr>
            <p:ph type="body" idx="4294967295"/>
          </p:nvPr>
        </p:nvSpPr>
        <p:spPr>
          <a:xfrm>
            <a:off x="990600" y="1600200"/>
            <a:ext cx="8001000" cy="4419600"/>
          </a:xfrm>
          <a:prstGeom prst="rect">
            <a:avLst/>
          </a:prstGeom>
        </p:spPr>
        <p:txBody>
          <a:bodyPr/>
          <a:lstStyle/>
          <a:p>
            <a:pPr>
              <a:lnSpc>
                <a:spcPct val="80000"/>
              </a:lnSpc>
              <a:defRPr/>
            </a:pPr>
            <a:r>
              <a:rPr lang="en-US" sz="2800" dirty="0">
                <a:latin typeface="Arial" charset="0"/>
              </a:rPr>
              <a:t>Real creative problem solving comes from looking beyond the familiar.</a:t>
            </a:r>
          </a:p>
          <a:p>
            <a:pPr>
              <a:lnSpc>
                <a:spcPct val="80000"/>
              </a:lnSpc>
              <a:defRPr/>
            </a:pPr>
            <a:r>
              <a:rPr lang="en-US" sz="2800" dirty="0">
                <a:latin typeface="Arial" charset="0"/>
              </a:rPr>
              <a:t>Provides a new way to look at the problem</a:t>
            </a:r>
          </a:p>
          <a:p>
            <a:pPr lvl="1">
              <a:lnSpc>
                <a:spcPct val="80000"/>
              </a:lnSpc>
              <a:defRPr/>
            </a:pPr>
            <a:r>
              <a:rPr lang="en-US" sz="2400" dirty="0">
                <a:latin typeface="Arial" charset="0"/>
              </a:rPr>
              <a:t>Client Engagement</a:t>
            </a:r>
          </a:p>
          <a:p>
            <a:pPr lvl="2">
              <a:lnSpc>
                <a:spcPct val="80000"/>
              </a:lnSpc>
              <a:defRPr/>
            </a:pPr>
            <a:r>
              <a:rPr lang="en-US" sz="2000" dirty="0">
                <a:latin typeface="Arial" charset="0"/>
                <a:ea typeface="ＭＳ Ｐゴシック" charset="0"/>
              </a:rPr>
              <a:t>Northwest Airlines</a:t>
            </a:r>
          </a:p>
          <a:p>
            <a:pPr lvl="2">
              <a:lnSpc>
                <a:spcPct val="80000"/>
              </a:lnSpc>
              <a:defRPr/>
            </a:pPr>
            <a:r>
              <a:rPr lang="en-US" sz="2000" dirty="0">
                <a:latin typeface="Arial" charset="0"/>
                <a:ea typeface="ＭＳ Ｐゴシック" charset="0"/>
              </a:rPr>
              <a:t>Ford Motor Company</a:t>
            </a:r>
          </a:p>
          <a:p>
            <a:pPr lvl="1">
              <a:lnSpc>
                <a:spcPct val="80000"/>
              </a:lnSpc>
              <a:defRPr/>
            </a:pPr>
            <a:r>
              <a:rPr lang="en-US" sz="2400" dirty="0">
                <a:latin typeface="Arial" charset="0"/>
              </a:rPr>
              <a:t>Reduce no-shows through reminders</a:t>
            </a:r>
          </a:p>
          <a:p>
            <a:pPr lvl="2">
              <a:lnSpc>
                <a:spcPct val="80000"/>
              </a:lnSpc>
              <a:defRPr/>
            </a:pPr>
            <a:r>
              <a:rPr lang="en-US" sz="2000" dirty="0">
                <a:latin typeface="Arial" charset="0"/>
                <a:ea typeface="ＭＳ Ｐゴシック" charset="0"/>
              </a:rPr>
              <a:t>Dentist Office</a:t>
            </a:r>
          </a:p>
          <a:p>
            <a:pPr lvl="2">
              <a:lnSpc>
                <a:spcPct val="80000"/>
              </a:lnSpc>
              <a:defRPr/>
            </a:pPr>
            <a:r>
              <a:rPr lang="en-US" sz="2000" dirty="0">
                <a:latin typeface="Arial" charset="0"/>
                <a:ea typeface="ＭＳ Ｐゴシック" charset="0"/>
              </a:rPr>
              <a:t>Public Libraries</a:t>
            </a:r>
          </a:p>
          <a:p>
            <a:pPr lvl="1">
              <a:lnSpc>
                <a:spcPct val="80000"/>
              </a:lnSpc>
              <a:defRPr/>
            </a:pPr>
            <a:r>
              <a:rPr lang="en-US" sz="2400" dirty="0">
                <a:latin typeface="Arial" charset="0"/>
              </a:rPr>
              <a:t>Client Handoffs</a:t>
            </a:r>
          </a:p>
          <a:p>
            <a:pPr lvl="2">
              <a:lnSpc>
                <a:spcPct val="80000"/>
              </a:lnSpc>
              <a:defRPr/>
            </a:pPr>
            <a:r>
              <a:rPr lang="en-US" sz="2000" dirty="0" smtClean="0">
                <a:latin typeface="Arial" charset="0"/>
                <a:ea typeface="ＭＳ Ｐゴシック" charset="0"/>
              </a:rPr>
              <a:t>Football!</a:t>
            </a:r>
            <a:endParaRPr lang="en-US" sz="2000" dirty="0">
              <a:latin typeface="Arial" charset="0"/>
              <a:ea typeface="ＭＳ Ｐゴシック" charset="0"/>
            </a:endParaRPr>
          </a:p>
          <a:p>
            <a:pPr marL="914400" lvl="2" indent="0">
              <a:lnSpc>
                <a:spcPct val="80000"/>
              </a:lnSpc>
              <a:buNone/>
              <a:defRPr/>
            </a:pPr>
            <a:endParaRPr lang="en-US" sz="2000" dirty="0">
              <a:latin typeface="Arial" charset="0"/>
              <a:ea typeface="ＭＳ Ｐゴシック" charset="0"/>
            </a:endParaRPr>
          </a:p>
        </p:txBody>
      </p:sp>
    </p:spTree>
    <p:extLst>
      <p:ext uri="{BB962C8B-B14F-4D97-AF65-F5344CB8AC3E}">
        <p14:creationId xmlns:p14="http://schemas.microsoft.com/office/powerpoint/2010/main" val="122898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noFill/>
          <a:ln/>
        </p:spPr>
        <p:txBody>
          <a:bodyPr/>
          <a:lstStyle/>
          <a:p>
            <a:r>
              <a:rPr lang="en-US" sz="4000" dirty="0"/>
              <a:t>5. Rapid-cycle Testing</a:t>
            </a:r>
            <a:endParaRPr lang="en-US" altLang="en-US" sz="4000" b="1" dirty="0"/>
          </a:p>
        </p:txBody>
      </p:sp>
      <p:sp>
        <p:nvSpPr>
          <p:cNvPr id="241667" name="Rectangle 3"/>
          <p:cNvSpPr>
            <a:spLocks noGrp="1" noChangeArrowheads="1"/>
          </p:cNvSpPr>
          <p:nvPr>
            <p:ph type="body" sz="half" idx="1"/>
          </p:nvPr>
        </p:nvSpPr>
        <p:spPr>
          <a:xfrm>
            <a:off x="1509713" y="1600200"/>
            <a:ext cx="4129087" cy="4114800"/>
          </a:xfrm>
          <a:noFill/>
          <a:ln/>
        </p:spPr>
        <p:txBody>
          <a:bodyPr/>
          <a:lstStyle/>
          <a:p>
            <a:pPr>
              <a:buFontTx/>
              <a:buNone/>
            </a:pPr>
            <a:r>
              <a:rPr lang="en-US" altLang="en-US" sz="2800" dirty="0"/>
              <a:t>The PDSA model</a:t>
            </a:r>
          </a:p>
          <a:p>
            <a:pPr lvl="1">
              <a:buFontTx/>
              <a:buChar char="•"/>
            </a:pPr>
            <a:r>
              <a:rPr lang="en-US" altLang="en-US" sz="2400" b="1" dirty="0"/>
              <a:t>P</a:t>
            </a:r>
            <a:r>
              <a:rPr lang="en-US" altLang="en-US" sz="2400" dirty="0"/>
              <a:t>lan the change</a:t>
            </a:r>
          </a:p>
          <a:p>
            <a:pPr lvl="1">
              <a:buFontTx/>
              <a:buChar char="•"/>
            </a:pPr>
            <a:r>
              <a:rPr lang="en-US" altLang="en-US" sz="2400" b="1" dirty="0"/>
              <a:t>D</a:t>
            </a:r>
            <a:r>
              <a:rPr lang="en-US" altLang="en-US" sz="2400" dirty="0"/>
              <a:t>o the plan</a:t>
            </a:r>
          </a:p>
          <a:p>
            <a:pPr lvl="1">
              <a:buFontTx/>
              <a:buChar char="•"/>
            </a:pPr>
            <a:r>
              <a:rPr lang="en-US" altLang="en-US" sz="2400" b="1" dirty="0"/>
              <a:t>S</a:t>
            </a:r>
            <a:r>
              <a:rPr lang="en-US" altLang="en-US" sz="2400" dirty="0"/>
              <a:t>tudy the results</a:t>
            </a:r>
          </a:p>
          <a:p>
            <a:pPr lvl="1">
              <a:buFontTx/>
              <a:buChar char="•"/>
            </a:pPr>
            <a:r>
              <a:rPr lang="en-US" altLang="en-US" sz="2400" b="1" dirty="0"/>
              <a:t>A</a:t>
            </a:r>
            <a:r>
              <a:rPr lang="en-US" altLang="en-US" sz="2400" dirty="0"/>
              <a:t>ct on the new knowledge</a:t>
            </a:r>
          </a:p>
          <a:p>
            <a:pPr>
              <a:buFontTx/>
              <a:buNone/>
            </a:pPr>
            <a:r>
              <a:rPr lang="en-US" altLang="en-US" sz="2800" dirty="0"/>
              <a:t>Rapid-cycle changes </a:t>
            </a:r>
          </a:p>
          <a:p>
            <a:pPr lvl="1">
              <a:buFontTx/>
              <a:buChar char="•"/>
            </a:pPr>
            <a:r>
              <a:rPr lang="en-US" altLang="en-US" sz="2400" dirty="0"/>
              <a:t>Changes should be do-able in two weeks</a:t>
            </a:r>
          </a:p>
          <a:p>
            <a:pPr lvl="1">
              <a:buFontTx/>
              <a:buChar char="•"/>
            </a:pPr>
            <a:r>
              <a:rPr lang="en-US" altLang="en-US" sz="2400" dirty="0"/>
              <a:t>Adapt, adopt, abandon</a:t>
            </a:r>
          </a:p>
          <a:p>
            <a:pPr>
              <a:buFontTx/>
              <a:buNone/>
            </a:pPr>
            <a:endParaRPr lang="en-US" altLang="en-US" sz="2800" dirty="0">
              <a:solidFill>
                <a:srgbClr val="007FC4"/>
              </a:solidFill>
            </a:endParaRPr>
          </a:p>
        </p:txBody>
      </p:sp>
      <p:pic>
        <p:nvPicPr>
          <p:cNvPr id="241668" name="Picture 4" descr="http://chsra.wisc.edu/exchange/Corey.Zetts/Inbox/PDSA%20Icons.EML/1_multipart_xF8FF_6_PDSA5.jpg?attach=1"/>
          <p:cNvPicPr>
            <a:picLocks noGrp="1" noChangeAspect="1" noChangeArrowheads="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a:xfrm>
            <a:off x="5657850" y="1600200"/>
            <a:ext cx="2901950" cy="2713038"/>
          </a:xfrm>
          <a:noFill/>
          <a:ln/>
        </p:spPr>
      </p:pic>
    </p:spTree>
    <p:extLst>
      <p:ext uri="{BB962C8B-B14F-4D97-AF65-F5344CB8AC3E}">
        <p14:creationId xmlns:p14="http://schemas.microsoft.com/office/powerpoint/2010/main" val="2258284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228600"/>
            <a:ext cx="7772400" cy="533400"/>
          </a:xfrm>
        </p:spPr>
        <p:txBody>
          <a:bodyPr/>
          <a:lstStyle/>
          <a:p>
            <a:pPr>
              <a:defRPr/>
            </a:pPr>
            <a:r>
              <a:rPr lang="en-US" sz="3800" b="0">
                <a:solidFill>
                  <a:srgbClr val="0099CC"/>
                </a:solidFill>
              </a:rPr>
              <a:t>PDSA Cycle for Improvement</a:t>
            </a:r>
          </a:p>
        </p:txBody>
      </p:sp>
      <p:sp>
        <p:nvSpPr>
          <p:cNvPr id="30722" name="Oval 2"/>
          <p:cNvSpPr>
            <a:spLocks noChangeArrowheads="1"/>
          </p:cNvSpPr>
          <p:nvPr/>
        </p:nvSpPr>
        <p:spPr bwMode="auto">
          <a:xfrm>
            <a:off x="1676400" y="1143000"/>
            <a:ext cx="5918200" cy="5384800"/>
          </a:xfrm>
          <a:prstGeom prst="ellipse">
            <a:avLst/>
          </a:prstGeom>
          <a:solidFill>
            <a:srgbClr val="FFFF99"/>
          </a:solidFill>
          <a:ln w="25400">
            <a:solidFill>
              <a:srgbClr val="000000"/>
            </a:solidFill>
            <a:round/>
            <a:headEnd/>
            <a:tailEnd/>
          </a:ln>
        </p:spPr>
        <p:txBody>
          <a:bodyPr wrap="none" anchor="ctr"/>
          <a:lstStyle/>
          <a:p>
            <a:pPr algn="ctr"/>
            <a:endParaRPr lang="en-US" i="0">
              <a:solidFill>
                <a:srgbClr val="000000"/>
              </a:solidFill>
            </a:endParaRPr>
          </a:p>
        </p:txBody>
      </p:sp>
      <p:sp>
        <p:nvSpPr>
          <p:cNvPr id="30723" name="AutoShape 5"/>
          <p:cNvSpPr>
            <a:spLocks noChangeArrowheads="1"/>
          </p:cNvSpPr>
          <p:nvPr/>
        </p:nvSpPr>
        <p:spPr bwMode="auto">
          <a:xfrm>
            <a:off x="4224338" y="898525"/>
            <a:ext cx="804862" cy="473075"/>
          </a:xfrm>
          <a:prstGeom prst="rightArrow">
            <a:avLst>
              <a:gd name="adj1" fmla="val 50000"/>
              <a:gd name="adj2" fmla="val 85075"/>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4" name="AutoShape 7"/>
          <p:cNvSpPr>
            <a:spLocks noChangeArrowheads="1"/>
          </p:cNvSpPr>
          <p:nvPr/>
        </p:nvSpPr>
        <p:spPr bwMode="auto">
          <a:xfrm>
            <a:off x="7318375" y="3505200"/>
            <a:ext cx="530225" cy="719138"/>
          </a:xfrm>
          <a:prstGeom prst="downArrow">
            <a:avLst>
              <a:gd name="adj1" fmla="val 50000"/>
              <a:gd name="adj2" fmla="val 67821"/>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5" name="AutoShape 6"/>
          <p:cNvSpPr>
            <a:spLocks noChangeArrowheads="1"/>
          </p:cNvSpPr>
          <p:nvPr/>
        </p:nvSpPr>
        <p:spPr bwMode="auto">
          <a:xfrm>
            <a:off x="4224338" y="6232525"/>
            <a:ext cx="804862" cy="473075"/>
          </a:xfrm>
          <a:prstGeom prst="leftArrow">
            <a:avLst>
              <a:gd name="adj1" fmla="val 50000"/>
              <a:gd name="adj2" fmla="val 85059"/>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6" name="AutoShape 8"/>
          <p:cNvSpPr>
            <a:spLocks noChangeArrowheads="1"/>
          </p:cNvSpPr>
          <p:nvPr/>
        </p:nvSpPr>
        <p:spPr bwMode="auto">
          <a:xfrm>
            <a:off x="1447800" y="3414713"/>
            <a:ext cx="530225" cy="719137"/>
          </a:xfrm>
          <a:prstGeom prst="upArrow">
            <a:avLst>
              <a:gd name="adj1" fmla="val 50000"/>
              <a:gd name="adj2" fmla="val 67808"/>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7" name="Line 3"/>
          <p:cNvSpPr>
            <a:spLocks noChangeShapeType="1"/>
          </p:cNvSpPr>
          <p:nvPr/>
        </p:nvSpPr>
        <p:spPr bwMode="auto">
          <a:xfrm>
            <a:off x="4648200" y="1219200"/>
            <a:ext cx="0" cy="509270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4"/>
          <p:cNvSpPr>
            <a:spLocks noChangeShapeType="1"/>
          </p:cNvSpPr>
          <p:nvPr/>
        </p:nvSpPr>
        <p:spPr bwMode="auto">
          <a:xfrm>
            <a:off x="1981200" y="3810000"/>
            <a:ext cx="5400675"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9" name="Rectangle 10"/>
          <p:cNvSpPr>
            <a:spLocks noChangeArrowheads="1"/>
          </p:cNvSpPr>
          <p:nvPr/>
        </p:nvSpPr>
        <p:spPr bwMode="auto">
          <a:xfrm>
            <a:off x="3413125" y="1431925"/>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Act</a:t>
            </a:r>
          </a:p>
        </p:txBody>
      </p:sp>
      <p:sp>
        <p:nvSpPr>
          <p:cNvPr id="30730" name="Rectangle 12"/>
          <p:cNvSpPr>
            <a:spLocks noChangeArrowheads="1"/>
          </p:cNvSpPr>
          <p:nvPr/>
        </p:nvSpPr>
        <p:spPr bwMode="auto">
          <a:xfrm>
            <a:off x="4860925" y="1431925"/>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Plan</a:t>
            </a:r>
          </a:p>
        </p:txBody>
      </p:sp>
      <p:sp>
        <p:nvSpPr>
          <p:cNvPr id="30731" name="Rectangle 14"/>
          <p:cNvSpPr>
            <a:spLocks noChangeArrowheads="1"/>
          </p:cNvSpPr>
          <p:nvPr/>
        </p:nvSpPr>
        <p:spPr bwMode="auto">
          <a:xfrm>
            <a:off x="3108325" y="3794125"/>
            <a:ext cx="1030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Study</a:t>
            </a:r>
          </a:p>
        </p:txBody>
      </p:sp>
      <p:sp>
        <p:nvSpPr>
          <p:cNvPr id="30732" name="Rectangle 16"/>
          <p:cNvSpPr>
            <a:spLocks noChangeArrowheads="1"/>
          </p:cNvSpPr>
          <p:nvPr/>
        </p:nvSpPr>
        <p:spPr bwMode="auto">
          <a:xfrm>
            <a:off x="4937125" y="3794125"/>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Do</a:t>
            </a:r>
          </a:p>
        </p:txBody>
      </p:sp>
      <p:sp>
        <p:nvSpPr>
          <p:cNvPr id="30733" name="Rectangle 11"/>
          <p:cNvSpPr>
            <a:spLocks noChangeArrowheads="1"/>
          </p:cNvSpPr>
          <p:nvPr/>
        </p:nvSpPr>
        <p:spPr bwMode="auto">
          <a:xfrm>
            <a:off x="2282825" y="1981200"/>
            <a:ext cx="259397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Char char="•"/>
            </a:pPr>
            <a:r>
              <a:rPr lang="en-US" sz="1800" b="1" i="0">
                <a:solidFill>
                  <a:srgbClr val="000000"/>
                </a:solidFill>
                <a:latin typeface="Arial" charset="0"/>
              </a:rPr>
              <a:t> What improvement will we make next?</a:t>
            </a:r>
          </a:p>
          <a:p>
            <a:pPr>
              <a:buFontTx/>
              <a:buChar char="•"/>
            </a:pPr>
            <a:r>
              <a:rPr lang="en-US" sz="1800" b="1" i="0">
                <a:solidFill>
                  <a:srgbClr val="000000"/>
                </a:solidFill>
                <a:latin typeface="Arial" charset="0"/>
              </a:rPr>
              <a:t>Do we need to: Abandon? Adapt? Adopt?</a:t>
            </a:r>
          </a:p>
          <a:p>
            <a:pPr>
              <a:buFontTx/>
              <a:buChar char="•"/>
            </a:pPr>
            <a:r>
              <a:rPr lang="en-US" sz="1800" b="1" i="0">
                <a:solidFill>
                  <a:srgbClr val="000000"/>
                </a:solidFill>
                <a:latin typeface="Arial" charset="0"/>
              </a:rPr>
              <a:t>Sustain the gain</a:t>
            </a:r>
          </a:p>
          <a:p>
            <a:r>
              <a:rPr lang="en-US" sz="900" b="1" i="0">
                <a:solidFill>
                  <a:srgbClr val="000000"/>
                </a:solidFill>
                <a:latin typeface="Arial" charset="0"/>
              </a:rPr>
              <a:t>   </a:t>
            </a:r>
          </a:p>
          <a:p>
            <a:r>
              <a:rPr lang="en-US" sz="1800" b="1" i="0">
                <a:solidFill>
                  <a:srgbClr val="000000"/>
                </a:solidFill>
                <a:latin typeface="Arial" charset="0"/>
              </a:rPr>
              <a:t>      </a:t>
            </a:r>
          </a:p>
        </p:txBody>
      </p:sp>
      <p:sp>
        <p:nvSpPr>
          <p:cNvPr id="30734" name="Rectangle 13"/>
          <p:cNvSpPr>
            <a:spLocks noChangeArrowheads="1"/>
          </p:cNvSpPr>
          <p:nvPr/>
        </p:nvSpPr>
        <p:spPr bwMode="auto">
          <a:xfrm>
            <a:off x="4648200" y="1905000"/>
            <a:ext cx="27955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buFontTx/>
              <a:buChar char="•"/>
            </a:pPr>
            <a:r>
              <a:rPr lang="en-US" sz="2000" b="1" i="0">
                <a:solidFill>
                  <a:srgbClr val="000000"/>
                </a:solidFill>
                <a:latin typeface="Arial" charset="0"/>
              </a:rPr>
              <a:t> Objective</a:t>
            </a:r>
          </a:p>
          <a:p>
            <a:pPr>
              <a:buFontTx/>
              <a:buChar char="•"/>
            </a:pPr>
            <a:r>
              <a:rPr lang="en-US" sz="2000" b="1" i="0">
                <a:solidFill>
                  <a:srgbClr val="000000"/>
                </a:solidFill>
                <a:latin typeface="Arial" charset="0"/>
              </a:rPr>
              <a:t> Questions and</a:t>
            </a:r>
          </a:p>
          <a:p>
            <a:r>
              <a:rPr lang="en-US" sz="2000" b="1" i="0">
                <a:solidFill>
                  <a:srgbClr val="000000"/>
                </a:solidFill>
                <a:latin typeface="Arial" charset="0"/>
              </a:rPr>
              <a:t>   predictions (why)</a:t>
            </a:r>
          </a:p>
          <a:p>
            <a:pPr>
              <a:buFontTx/>
              <a:buChar char="•"/>
            </a:pPr>
            <a:r>
              <a:rPr lang="en-US" sz="2000" b="1" i="0">
                <a:solidFill>
                  <a:srgbClr val="000000"/>
                </a:solidFill>
                <a:latin typeface="Arial" charset="0"/>
              </a:rPr>
              <a:t> Plan to carry out</a:t>
            </a:r>
          </a:p>
          <a:p>
            <a:r>
              <a:rPr lang="en-US" sz="2000" b="1" i="0">
                <a:solidFill>
                  <a:srgbClr val="000000"/>
                </a:solidFill>
                <a:latin typeface="Arial" charset="0"/>
              </a:rPr>
              <a:t>   the cycle (who,</a:t>
            </a:r>
          </a:p>
          <a:p>
            <a:r>
              <a:rPr lang="en-US" sz="2000" b="1" i="0">
                <a:solidFill>
                  <a:srgbClr val="000000"/>
                </a:solidFill>
                <a:latin typeface="Arial" charset="0"/>
              </a:rPr>
              <a:t>   what, where, when) </a:t>
            </a:r>
          </a:p>
        </p:txBody>
      </p:sp>
      <p:sp>
        <p:nvSpPr>
          <p:cNvPr id="30735" name="Rectangle 15"/>
          <p:cNvSpPr>
            <a:spLocks noChangeArrowheads="1"/>
          </p:cNvSpPr>
          <p:nvPr/>
        </p:nvSpPr>
        <p:spPr bwMode="auto">
          <a:xfrm>
            <a:off x="1905000" y="4114800"/>
            <a:ext cx="27432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Char char="•"/>
            </a:pPr>
            <a:r>
              <a:rPr lang="en-US" sz="2000" b="1" i="0">
                <a:solidFill>
                  <a:srgbClr val="000000"/>
                </a:solidFill>
                <a:latin typeface="Arial" charset="0"/>
              </a:rPr>
              <a:t> </a:t>
            </a:r>
            <a:r>
              <a:rPr lang="en-US" sz="1900" b="1" i="0">
                <a:solidFill>
                  <a:srgbClr val="000000"/>
                </a:solidFill>
                <a:latin typeface="Arial" charset="0"/>
              </a:rPr>
              <a:t>Complete the analysis of the data</a:t>
            </a:r>
          </a:p>
          <a:p>
            <a:pPr marL="158750" lvl="1" indent="131763">
              <a:buFontTx/>
              <a:buChar char="•"/>
            </a:pPr>
            <a:r>
              <a:rPr lang="en-US" sz="1900" b="1" i="0">
                <a:solidFill>
                  <a:srgbClr val="000000"/>
                </a:solidFill>
                <a:latin typeface="Arial" charset="0"/>
              </a:rPr>
              <a:t>Compare data to    </a:t>
            </a:r>
          </a:p>
          <a:p>
            <a:pPr marL="158750" lvl="1" indent="131763"/>
            <a:r>
              <a:rPr lang="en-US" sz="1900" b="1" i="0">
                <a:solidFill>
                  <a:srgbClr val="000000"/>
                </a:solidFill>
                <a:latin typeface="Arial" charset="0"/>
              </a:rPr>
              <a:t>   predictions</a:t>
            </a:r>
          </a:p>
          <a:p>
            <a:pPr marL="449263" lvl="2" indent="133350">
              <a:buFontTx/>
              <a:buChar char="•"/>
            </a:pPr>
            <a:r>
              <a:rPr lang="en-US" sz="1900" b="1" i="0">
                <a:solidFill>
                  <a:srgbClr val="000000"/>
                </a:solidFill>
                <a:latin typeface="Arial" charset="0"/>
              </a:rPr>
              <a:t>Summarize</a:t>
            </a:r>
          </a:p>
          <a:p>
            <a:pPr marL="449263" lvl="2" indent="133350"/>
            <a:r>
              <a:rPr lang="en-US" sz="1900" b="1" i="0">
                <a:solidFill>
                  <a:srgbClr val="000000"/>
                </a:solidFill>
                <a:latin typeface="Arial" charset="0"/>
              </a:rPr>
              <a:t>        what was       </a:t>
            </a:r>
          </a:p>
          <a:p>
            <a:pPr marL="449263" lvl="2" indent="133350"/>
            <a:r>
              <a:rPr lang="en-US" sz="1900" b="1" i="0">
                <a:solidFill>
                  <a:srgbClr val="000000"/>
                </a:solidFill>
                <a:latin typeface="Arial" charset="0"/>
              </a:rPr>
              <a:t>              learned</a:t>
            </a:r>
          </a:p>
        </p:txBody>
      </p:sp>
      <p:sp>
        <p:nvSpPr>
          <p:cNvPr id="30736" name="Rectangle 17"/>
          <p:cNvSpPr>
            <a:spLocks noChangeArrowheads="1"/>
          </p:cNvSpPr>
          <p:nvPr/>
        </p:nvSpPr>
        <p:spPr bwMode="auto">
          <a:xfrm>
            <a:off x="4724400" y="4114800"/>
            <a:ext cx="27987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buFontTx/>
              <a:buChar char="•"/>
            </a:pPr>
            <a:r>
              <a:rPr lang="en-US" sz="2000" b="1" i="0">
                <a:solidFill>
                  <a:srgbClr val="000000"/>
                </a:solidFill>
                <a:latin typeface="Arial" charset="0"/>
              </a:rPr>
              <a:t> Carry out the plan</a:t>
            </a:r>
          </a:p>
          <a:p>
            <a:pPr>
              <a:buFontTx/>
              <a:buChar char="•"/>
            </a:pPr>
            <a:r>
              <a:rPr lang="en-US" sz="2000" b="1" i="0">
                <a:solidFill>
                  <a:srgbClr val="000000"/>
                </a:solidFill>
                <a:latin typeface="Arial" charset="0"/>
              </a:rPr>
              <a:t> Document problems</a:t>
            </a:r>
          </a:p>
          <a:p>
            <a:r>
              <a:rPr lang="en-US" sz="2000" b="1" i="0">
                <a:solidFill>
                  <a:srgbClr val="000000"/>
                </a:solidFill>
                <a:latin typeface="Arial" charset="0"/>
              </a:rPr>
              <a:t>   and unexpected</a:t>
            </a:r>
          </a:p>
          <a:p>
            <a:r>
              <a:rPr lang="en-US" sz="2000" b="1" i="0">
                <a:solidFill>
                  <a:srgbClr val="000000"/>
                </a:solidFill>
                <a:latin typeface="Arial" charset="0"/>
              </a:rPr>
              <a:t>   observations</a:t>
            </a:r>
          </a:p>
          <a:p>
            <a:pPr>
              <a:buFontTx/>
              <a:buChar char="•"/>
            </a:pPr>
            <a:r>
              <a:rPr lang="en-US" sz="2000" b="1" i="0">
                <a:solidFill>
                  <a:srgbClr val="000000"/>
                </a:solidFill>
                <a:latin typeface="Arial" charset="0"/>
              </a:rPr>
              <a:t> Begin analysis</a:t>
            </a:r>
          </a:p>
          <a:p>
            <a:r>
              <a:rPr lang="en-US" sz="2000" b="1" i="0">
                <a:solidFill>
                  <a:srgbClr val="000000"/>
                </a:solidFill>
                <a:latin typeface="Arial" charset="0"/>
              </a:rPr>
              <a:t>   of the data </a:t>
            </a:r>
          </a:p>
        </p:txBody>
      </p:sp>
    </p:spTree>
    <p:extLst>
      <p:ext uri="{BB962C8B-B14F-4D97-AF65-F5344CB8AC3E}">
        <p14:creationId xmlns:p14="http://schemas.microsoft.com/office/powerpoint/2010/main" val="113676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SCI Change Team.jpg"/>
          <p:cNvPicPr>
            <a:picLocks noChangeAspect="1"/>
          </p:cNvPicPr>
          <p:nvPr/>
        </p:nvPicPr>
        <p:blipFill>
          <a:blip r:embed="rId3"/>
          <a:srcRect/>
          <a:stretch>
            <a:fillRect/>
          </a:stretch>
        </p:blipFill>
        <p:spPr bwMode="auto">
          <a:xfrm>
            <a:off x="1981200" y="1219200"/>
            <a:ext cx="6705600" cy="5181600"/>
          </a:xfrm>
          <a:prstGeom prst="rect">
            <a:avLst/>
          </a:prstGeom>
          <a:noFill/>
          <a:ln w="9525">
            <a:noFill/>
            <a:miter lim="800000"/>
            <a:headEnd/>
            <a:tailEnd/>
          </a:ln>
        </p:spPr>
      </p:pic>
      <p:sp>
        <p:nvSpPr>
          <p:cNvPr id="40963" name="Rectangle 2"/>
          <p:cNvSpPr>
            <a:spLocks noGrp="1" noChangeArrowheads="1"/>
          </p:cNvSpPr>
          <p:nvPr>
            <p:ph type="title" idx="4294967295"/>
          </p:nvPr>
        </p:nvSpPr>
        <p:spPr>
          <a:xfrm>
            <a:off x="1524000" y="76200"/>
            <a:ext cx="7696200" cy="1189038"/>
          </a:xfrm>
        </p:spPr>
        <p:txBody>
          <a:bodyPr/>
          <a:lstStyle/>
          <a:p>
            <a:r>
              <a:rPr lang="en-US" sz="3600" smtClean="0">
                <a:solidFill>
                  <a:srgbClr val="0070C0"/>
                </a:solidFill>
                <a:ea typeface="ＭＳ Ｐゴシック"/>
                <a:cs typeface="ＭＳ Ｐゴシック"/>
              </a:rPr>
              <a:t>Key Roles: Change Team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idx="4294967295"/>
          </p:nvPr>
        </p:nvSpPr>
        <p:spPr>
          <a:xfrm>
            <a:off x="838200" y="274638"/>
            <a:ext cx="8305800" cy="1096962"/>
          </a:xfrm>
        </p:spPr>
        <p:txBody>
          <a:bodyPr/>
          <a:lstStyle/>
          <a:p>
            <a:pPr eaLnBrk="1" hangingPunct="1"/>
            <a:r>
              <a:rPr lang="en-US" sz="4000" dirty="0" smtClean="0">
                <a:ea typeface="ＭＳ Ｐゴシック"/>
                <a:cs typeface="ＭＳ Ｐゴシック"/>
              </a:rPr>
              <a:t>Executive Sponsor</a:t>
            </a:r>
          </a:p>
        </p:txBody>
      </p:sp>
      <p:sp>
        <p:nvSpPr>
          <p:cNvPr id="46083" name="Rectangle 3"/>
          <p:cNvSpPr>
            <a:spLocks noGrp="1" noRot="1" noChangeArrowheads="1"/>
          </p:cNvSpPr>
          <p:nvPr>
            <p:ph idx="4294967295"/>
          </p:nvPr>
        </p:nvSpPr>
        <p:spPr bwMode="auto">
          <a:xfrm>
            <a:off x="838200" y="1524000"/>
            <a:ext cx="7848600" cy="4343400"/>
          </a:xfrm>
          <a:prstGeom prst="rect">
            <a:avLst/>
          </a:prstGeom>
          <a:noFill/>
          <a:ln>
            <a:miter lim="800000"/>
            <a:headEnd/>
            <a:tailEnd/>
          </a:ln>
        </p:spPr>
        <p:txBody>
          <a:bodyPr/>
          <a:lstStyle/>
          <a:p>
            <a:pPr eaLnBrk="1" hangingPunct="1">
              <a:spcBef>
                <a:spcPct val="0"/>
              </a:spcBef>
              <a:spcAft>
                <a:spcPct val="35000"/>
              </a:spcAft>
            </a:pPr>
            <a:r>
              <a:rPr lang="en-US" sz="3000" dirty="0" smtClean="0">
                <a:ea typeface="ＭＳ Ｐゴシック"/>
                <a:cs typeface="ＭＳ Ｐゴシック"/>
              </a:rPr>
              <a:t>Senior leader in the agency</a:t>
            </a:r>
          </a:p>
          <a:p>
            <a:pPr eaLnBrk="1" hangingPunct="1">
              <a:spcBef>
                <a:spcPct val="0"/>
              </a:spcBef>
              <a:spcAft>
                <a:spcPct val="35000"/>
              </a:spcAft>
            </a:pPr>
            <a:r>
              <a:rPr lang="en-US" sz="3000" dirty="0" smtClean="0">
                <a:ea typeface="ＭＳ Ｐゴシック"/>
                <a:cs typeface="ＭＳ Ｐゴシック"/>
              </a:rPr>
              <a:t>Must see change/improvement as a priority</a:t>
            </a:r>
          </a:p>
          <a:p>
            <a:pPr eaLnBrk="1" hangingPunct="1">
              <a:spcBef>
                <a:spcPct val="0"/>
              </a:spcBef>
              <a:spcAft>
                <a:spcPct val="35000"/>
              </a:spcAft>
            </a:pPr>
            <a:r>
              <a:rPr lang="en-US" sz="3000" dirty="0" smtClean="0">
                <a:ea typeface="ＭＳ Ｐゴシック"/>
                <a:cs typeface="ＭＳ Ｐゴシック"/>
              </a:rPr>
              <a:t>Identifies the problem; articulates the vision</a:t>
            </a:r>
          </a:p>
          <a:p>
            <a:pPr eaLnBrk="1" hangingPunct="1">
              <a:spcBef>
                <a:spcPct val="0"/>
              </a:spcBef>
              <a:spcAft>
                <a:spcPct val="35000"/>
              </a:spcAft>
            </a:pPr>
            <a:r>
              <a:rPr lang="en-US" sz="3000" dirty="0" smtClean="0">
                <a:ea typeface="ＭＳ Ｐゴシック"/>
                <a:cs typeface="ＭＳ Ｐゴシック"/>
              </a:rPr>
              <a:t>Demonstrates commitment to the process</a:t>
            </a:r>
          </a:p>
          <a:p>
            <a:pPr lvl="1">
              <a:lnSpc>
                <a:spcPct val="80000"/>
              </a:lnSpc>
              <a:defRPr/>
            </a:pPr>
            <a:r>
              <a:rPr lang="en-US" sz="2400" dirty="0">
                <a:latin typeface="Arial" charset="0"/>
              </a:rPr>
              <a:t>Removes barriers to change</a:t>
            </a:r>
          </a:p>
          <a:p>
            <a:pPr lvl="1">
              <a:lnSpc>
                <a:spcPct val="80000"/>
              </a:lnSpc>
              <a:defRPr/>
            </a:pPr>
            <a:r>
              <a:rPr lang="en-US" sz="2400" dirty="0" smtClean="0">
                <a:latin typeface="Arial" charset="0"/>
              </a:rPr>
              <a:t>Is engaged</a:t>
            </a:r>
            <a:endParaRPr lang="en-US" sz="2400" dirty="0">
              <a:latin typeface="Arial" charset="0"/>
            </a:endParaRPr>
          </a:p>
          <a:p>
            <a:pPr lvl="1">
              <a:lnSpc>
                <a:spcPct val="80000"/>
              </a:lnSpc>
              <a:defRPr/>
            </a:pPr>
            <a:r>
              <a:rPr lang="en-US" sz="2400" dirty="0" smtClean="0">
                <a:latin typeface="Arial" charset="0"/>
              </a:rPr>
              <a:t>Allocates time and resources</a:t>
            </a:r>
            <a:endParaRPr lang="en-US" sz="3000" dirty="0" smtClean="0">
              <a:ea typeface="ＭＳ Ｐゴシック"/>
              <a:cs typeface="ＭＳ Ｐゴシック"/>
            </a:endParaRPr>
          </a:p>
          <a:p>
            <a:pPr eaLnBrk="1" hangingPunct="1">
              <a:spcBef>
                <a:spcPct val="0"/>
              </a:spcBef>
              <a:spcAft>
                <a:spcPct val="35000"/>
              </a:spcAft>
            </a:pPr>
            <a:r>
              <a:rPr lang="en-US" sz="3000" dirty="0" smtClean="0">
                <a:ea typeface="ＭＳ Ｐゴシック"/>
                <a:cs typeface="ＭＳ Ｐゴシック"/>
              </a:rPr>
              <a:t>Empowers and supports the change leader</a:t>
            </a:r>
            <a:endParaRPr lang="en-US" dirty="0" smtClean="0">
              <a:ea typeface="ＭＳ Ｐゴシック"/>
              <a:cs typeface="ＭＳ Ｐゴシック"/>
            </a:endParaRPr>
          </a:p>
        </p:txBody>
      </p:sp>
    </p:spTree>
    <p:extLst>
      <p:ext uri="{BB962C8B-B14F-4D97-AF65-F5344CB8AC3E}">
        <p14:creationId xmlns:p14="http://schemas.microsoft.com/office/powerpoint/2010/main" val="22792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fade">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fade">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fade">
                                      <p:cBhvr>
                                        <p:cTn id="37" dur="500"/>
                                        <p:tgtEl>
                                          <p:spTgt spid="46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fade">
                                      <p:cBhvr>
                                        <p:cTn id="42"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838200" y="274638"/>
            <a:ext cx="8305800" cy="1096962"/>
          </a:xfrm>
        </p:spPr>
        <p:txBody>
          <a:bodyPr/>
          <a:lstStyle/>
          <a:p>
            <a:pPr eaLnBrk="1" hangingPunct="1"/>
            <a:r>
              <a:rPr lang="en-US" dirty="0" smtClean="0">
                <a:ea typeface="ＭＳ Ｐゴシック"/>
                <a:cs typeface="ＭＳ Ｐゴシック"/>
              </a:rPr>
              <a:t>Change Leader</a:t>
            </a:r>
          </a:p>
        </p:txBody>
      </p:sp>
      <p:sp>
        <p:nvSpPr>
          <p:cNvPr id="47107" name="Rectangle 3"/>
          <p:cNvSpPr>
            <a:spLocks noGrp="1" noRot="1" noChangeArrowheads="1"/>
          </p:cNvSpPr>
          <p:nvPr>
            <p:ph idx="4294967295"/>
          </p:nvPr>
        </p:nvSpPr>
        <p:spPr bwMode="auto">
          <a:xfrm>
            <a:off x="838200" y="1600200"/>
            <a:ext cx="7924800" cy="4114800"/>
          </a:xfrm>
          <a:prstGeom prst="rect">
            <a:avLst/>
          </a:prstGeom>
          <a:noFill/>
          <a:ln>
            <a:miter lim="800000"/>
            <a:headEnd/>
            <a:tailEnd/>
          </a:ln>
        </p:spPr>
        <p:txBody>
          <a:bodyPr/>
          <a:lstStyle/>
          <a:p>
            <a:pPr eaLnBrk="1" hangingPunct="1">
              <a:spcBef>
                <a:spcPct val="0"/>
              </a:spcBef>
              <a:spcAft>
                <a:spcPct val="35000"/>
              </a:spcAft>
            </a:pPr>
            <a:r>
              <a:rPr lang="en-US" smtClean="0">
                <a:ea typeface="ＭＳ Ｐゴシック"/>
                <a:cs typeface="ＭＳ Ｐゴシック"/>
              </a:rPr>
              <a:t>Person has sufficient power and respect in the organization</a:t>
            </a:r>
          </a:p>
          <a:p>
            <a:pPr eaLnBrk="1" hangingPunct="1">
              <a:spcBef>
                <a:spcPct val="0"/>
              </a:spcBef>
              <a:spcAft>
                <a:spcPct val="35000"/>
              </a:spcAft>
            </a:pPr>
            <a:r>
              <a:rPr lang="en-US" smtClean="0">
                <a:ea typeface="ＭＳ Ｐゴシック"/>
                <a:cs typeface="ＭＳ Ｐゴシック"/>
              </a:rPr>
              <a:t>Able to influence others at all levels of the organization</a:t>
            </a:r>
          </a:p>
          <a:p>
            <a:pPr eaLnBrk="1" hangingPunct="1">
              <a:spcBef>
                <a:spcPct val="0"/>
              </a:spcBef>
              <a:spcAft>
                <a:spcPct val="35000"/>
              </a:spcAft>
            </a:pPr>
            <a:r>
              <a:rPr lang="en-US" smtClean="0">
                <a:ea typeface="ＭＳ Ｐゴシック"/>
                <a:cs typeface="ＭＳ Ｐゴシック"/>
              </a:rPr>
              <a:t>Ability to instill optimism; sees the big-picture; focused and goal-oriented</a:t>
            </a:r>
          </a:p>
          <a:p>
            <a:pPr eaLnBrk="1" hangingPunct="1">
              <a:spcBef>
                <a:spcPct val="0"/>
              </a:spcBef>
              <a:spcAft>
                <a:spcPct val="35000"/>
              </a:spcAft>
            </a:pPr>
            <a:r>
              <a:rPr lang="en-US" smtClean="0">
                <a:ea typeface="ＭＳ Ｐゴシック"/>
                <a:cs typeface="ＭＳ Ｐゴシック"/>
              </a:rPr>
              <a:t> A good sense of humor</a:t>
            </a:r>
          </a:p>
        </p:txBody>
      </p:sp>
    </p:spTree>
    <p:extLst>
      <p:ext uri="{BB962C8B-B14F-4D97-AF65-F5344CB8AC3E}">
        <p14:creationId xmlns:p14="http://schemas.microsoft.com/office/powerpoint/2010/main" val="37827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idx="4294967295"/>
          </p:nvPr>
        </p:nvSpPr>
        <p:spPr>
          <a:xfrm>
            <a:off x="1066800" y="228600"/>
            <a:ext cx="8077200" cy="1066800"/>
          </a:xfrm>
        </p:spPr>
        <p:txBody>
          <a:bodyPr/>
          <a:lstStyle/>
          <a:p>
            <a:pPr eaLnBrk="1" hangingPunct="1"/>
            <a:r>
              <a:rPr lang="en-US" sz="4000" smtClean="0">
                <a:solidFill>
                  <a:schemeClr val="tx1"/>
                </a:solidFill>
                <a:ea typeface="ＭＳ Ｐゴシック"/>
                <a:cs typeface="ＭＳ Ｐゴシック"/>
              </a:rPr>
              <a:t>Change Leader Responsibilities</a:t>
            </a:r>
          </a:p>
        </p:txBody>
      </p:sp>
      <p:sp>
        <p:nvSpPr>
          <p:cNvPr id="48131" name="Rectangle 3"/>
          <p:cNvSpPr>
            <a:spLocks noGrp="1" noRot="1" noChangeArrowheads="1"/>
          </p:cNvSpPr>
          <p:nvPr>
            <p:ph idx="4294967295"/>
          </p:nvPr>
        </p:nvSpPr>
        <p:spPr bwMode="auto">
          <a:xfrm>
            <a:off x="1143000" y="1447800"/>
            <a:ext cx="7848600" cy="4114800"/>
          </a:xfrm>
          <a:prstGeom prst="rect">
            <a:avLst/>
          </a:prstGeom>
          <a:noFill/>
          <a:ln>
            <a:miter lim="800000"/>
            <a:headEnd/>
            <a:tailEnd/>
          </a:ln>
        </p:spPr>
        <p:txBody>
          <a:bodyPr/>
          <a:lstStyle/>
          <a:p>
            <a:pPr eaLnBrk="1" hangingPunct="1">
              <a:spcBef>
                <a:spcPct val="0"/>
              </a:spcBef>
              <a:spcAft>
                <a:spcPct val="35000"/>
              </a:spcAft>
            </a:pPr>
            <a:r>
              <a:rPr lang="en-US" sz="3000" dirty="0" smtClean="0">
                <a:ea typeface="ＭＳ Ｐゴシック"/>
                <a:cs typeface="ＭＳ Ｐゴシック"/>
              </a:rPr>
              <a:t>Serves as a catalyst to develop ideas</a:t>
            </a:r>
            <a:endParaRPr lang="en-US" sz="2600" dirty="0" smtClean="0">
              <a:ea typeface="ＭＳ Ｐゴシック"/>
              <a:cs typeface="ＭＳ Ｐゴシック"/>
            </a:endParaRPr>
          </a:p>
          <a:p>
            <a:pPr eaLnBrk="1" hangingPunct="1">
              <a:spcBef>
                <a:spcPct val="0"/>
              </a:spcBef>
              <a:spcAft>
                <a:spcPct val="35000"/>
              </a:spcAft>
            </a:pPr>
            <a:r>
              <a:rPr lang="en-US" sz="3000" dirty="0" smtClean="0">
                <a:ea typeface="ＭＳ Ｐゴシック"/>
                <a:cs typeface="ＭＳ Ｐゴシック"/>
              </a:rPr>
              <a:t>Successful communicator: plans &amp; facilitates team meetings, is consistent, concise (data), creative, engaging (incentives), and a skilled listener</a:t>
            </a:r>
          </a:p>
          <a:p>
            <a:pPr eaLnBrk="1" hangingPunct="1">
              <a:spcBef>
                <a:spcPct val="0"/>
              </a:spcBef>
              <a:spcAft>
                <a:spcPct val="35000"/>
              </a:spcAft>
            </a:pPr>
            <a:r>
              <a:rPr lang="en-US" sz="3000" dirty="0" smtClean="0">
                <a:ea typeface="ＭＳ Ｐゴシック"/>
                <a:cs typeface="ＭＳ Ｐゴシック"/>
              </a:rPr>
              <a:t>Minimizes resistance to change</a:t>
            </a:r>
          </a:p>
          <a:p>
            <a:pPr eaLnBrk="1" hangingPunct="1">
              <a:spcBef>
                <a:spcPct val="0"/>
              </a:spcBef>
              <a:spcAft>
                <a:spcPct val="35000"/>
              </a:spcAft>
            </a:pPr>
            <a:r>
              <a:rPr lang="en-US" sz="3000" dirty="0" smtClean="0">
                <a:ea typeface="ＭＳ Ｐゴシック"/>
                <a:cs typeface="ＭＳ Ｐゴシック"/>
              </a:rPr>
              <a:t>Keeps the Executive Sponsor updated on change team activities</a:t>
            </a:r>
          </a:p>
        </p:txBody>
      </p:sp>
    </p:spTree>
    <p:extLst>
      <p:ext uri="{BB962C8B-B14F-4D97-AF65-F5344CB8AC3E}">
        <p14:creationId xmlns:p14="http://schemas.microsoft.com/office/powerpoint/2010/main" val="103219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228600"/>
            <a:ext cx="7848600" cy="1112838"/>
          </a:xfrm>
          <a:prstGeom prst="rect">
            <a:avLst/>
          </a:prstGeom>
        </p:spPr>
        <p:txBody>
          <a:bodyPr>
            <a:normAutofit/>
          </a:bodyPr>
          <a:lstStyle/>
          <a:p>
            <a:pPr>
              <a:defRPr/>
            </a:pPr>
            <a:r>
              <a:rPr lang="en-US" sz="4000" dirty="0" smtClean="0">
                <a:effectLst>
                  <a:outerShdw blurRad="38100" dist="38100" dir="2700000" algn="tl">
                    <a:srgbClr val="000000">
                      <a:alpha val="43137"/>
                    </a:srgbClr>
                  </a:outerShdw>
                </a:effectLst>
                <a:ea typeface="ＭＳ Ｐゴシック" pitchFamily="1" charset="-128"/>
              </a:rPr>
              <a:t>A Change Team</a:t>
            </a:r>
          </a:p>
        </p:txBody>
      </p:sp>
      <p:sp>
        <p:nvSpPr>
          <p:cNvPr id="30723" name="Rectangle 3"/>
          <p:cNvSpPr>
            <a:spLocks noGrp="1" noChangeArrowheads="1"/>
          </p:cNvSpPr>
          <p:nvPr>
            <p:ph type="body" idx="4294967295"/>
          </p:nvPr>
        </p:nvSpPr>
        <p:spPr bwMode="auto">
          <a:xfrm>
            <a:off x="838200" y="1676400"/>
            <a:ext cx="8077200" cy="4602163"/>
          </a:xfrm>
          <a:prstGeom prst="rect">
            <a:avLst/>
          </a:prstGeom>
          <a:noFill/>
          <a:ln>
            <a:miter lim="800000"/>
            <a:headEnd/>
            <a:tailEnd/>
          </a:ln>
        </p:spPr>
        <p:txBody>
          <a:bodyPr>
            <a:prstTxWarp prst="textNoShape">
              <a:avLst/>
            </a:prstTxWarp>
          </a:bodyPr>
          <a:lstStyle/>
          <a:p>
            <a:r>
              <a:rPr lang="en-US" dirty="0">
                <a:ea typeface="ＭＳ Ｐゴシック" pitchFamily="-84" charset="-128"/>
                <a:cs typeface="ＭＳ Ｐゴシック" pitchFamily="-84" charset="-128"/>
              </a:rPr>
              <a:t>Front line workers and supervisors </a:t>
            </a:r>
            <a:endParaRPr lang="en-US" dirty="0" smtClean="0">
              <a:ea typeface="ＭＳ Ｐゴシック" pitchFamily="-84" charset="-128"/>
              <a:cs typeface="ＭＳ Ｐゴシック" pitchFamily="-84" charset="-128"/>
            </a:endParaRPr>
          </a:p>
          <a:p>
            <a:pPr marL="0" indent="0">
              <a:buNone/>
            </a:pPr>
            <a:endParaRPr lang="en-US" dirty="0">
              <a:ea typeface="ＭＳ Ｐゴシック" pitchFamily="-84" charset="-128"/>
              <a:cs typeface="ＭＳ Ｐゴシック" pitchFamily="-84" charset="-128"/>
            </a:endParaRPr>
          </a:p>
          <a:p>
            <a:r>
              <a:rPr lang="en-US" dirty="0">
                <a:ea typeface="ＭＳ Ｐゴシック" pitchFamily="-84" charset="-128"/>
                <a:cs typeface="ＭＳ Ｐゴシック" pitchFamily="-84" charset="-128"/>
              </a:rPr>
              <a:t>Key community </a:t>
            </a:r>
            <a:r>
              <a:rPr lang="en-US" dirty="0" smtClean="0">
                <a:ea typeface="ＭＳ Ｐゴシック" pitchFamily="-84" charset="-128"/>
                <a:cs typeface="ＭＳ Ｐゴシック" pitchFamily="-84" charset="-128"/>
              </a:rPr>
              <a:t>stakeholders</a:t>
            </a:r>
          </a:p>
          <a:p>
            <a:pPr marL="457200" lvl="1" indent="0">
              <a:buNone/>
            </a:pPr>
            <a:endParaRPr lang="en-US" dirty="0">
              <a:ea typeface="ＭＳ Ｐゴシック" pitchFamily="-84" charset="-128"/>
              <a:cs typeface="ＭＳ Ｐゴシック" pitchFamily="-84" charset="-128"/>
            </a:endParaRPr>
          </a:p>
          <a:p>
            <a:r>
              <a:rPr lang="en-US" dirty="0" smtClean="0">
                <a:ea typeface="ＭＳ Ｐゴシック" pitchFamily="-84" charset="-128"/>
                <a:cs typeface="ＭＳ Ｐゴシック" pitchFamily="-84" charset="-128"/>
              </a:rPr>
              <a:t>Others </a:t>
            </a:r>
            <a:r>
              <a:rPr lang="en-US" dirty="0">
                <a:ea typeface="ＭＳ Ｐゴシック" pitchFamily="-84" charset="-128"/>
                <a:cs typeface="ＭＳ Ｐゴシック" pitchFamily="-84" charset="-128"/>
              </a:rPr>
              <a:t>impacted by the </a:t>
            </a:r>
            <a:r>
              <a:rPr lang="en-US" dirty="0" smtClean="0">
                <a:ea typeface="ＭＳ Ｐゴシック" pitchFamily="-84" charset="-128"/>
                <a:cs typeface="ＭＳ Ｐゴシック" pitchFamily="-84" charset="-128"/>
              </a:rPr>
              <a:t>change:</a:t>
            </a:r>
          </a:p>
          <a:p>
            <a:pPr lvl="1"/>
            <a:r>
              <a:rPr lang="en-US" dirty="0" smtClean="0">
                <a:ea typeface="ＭＳ Ｐゴシック" pitchFamily="-84" charset="-128"/>
                <a:cs typeface="ＭＳ Ｐゴシック" pitchFamily="-84" charset="-128"/>
              </a:rPr>
              <a:t>Staff </a:t>
            </a:r>
            <a:r>
              <a:rPr lang="en-US" dirty="0">
                <a:ea typeface="ＭＳ Ｐゴシック" pitchFamily="-84" charset="-128"/>
                <a:cs typeface="ＭＳ Ｐゴシック" pitchFamily="-84" charset="-128"/>
              </a:rPr>
              <a:t>from other </a:t>
            </a:r>
            <a:r>
              <a:rPr lang="en-US" dirty="0" smtClean="0">
                <a:ea typeface="ＭＳ Ｐゴシック" pitchFamily="-84" charset="-128"/>
                <a:cs typeface="ＭＳ Ｐゴシック" pitchFamily="-84" charset="-128"/>
              </a:rPr>
              <a:t>county, healthcare or community organizations</a:t>
            </a:r>
          </a:p>
          <a:p>
            <a:pPr lvl="1"/>
            <a:r>
              <a:rPr lang="en-US" dirty="0" smtClean="0">
                <a:ea typeface="ＭＳ Ｐゴシック" pitchFamily="-84" charset="-128"/>
                <a:cs typeface="ＭＳ Ｐゴシック" pitchFamily="-84" charset="-128"/>
              </a:rPr>
              <a:t>Members </a:t>
            </a:r>
            <a:r>
              <a:rPr lang="en-US" dirty="0">
                <a:ea typeface="ＭＳ Ｐゴシック" pitchFamily="-84" charset="-128"/>
                <a:cs typeface="ＭＳ Ｐゴシック" pitchFamily="-84" charset="-128"/>
              </a:rPr>
              <a:t>of the </a:t>
            </a:r>
            <a:r>
              <a:rPr lang="en-US" dirty="0" smtClean="0">
                <a:ea typeface="ＭＳ Ｐゴシック" pitchFamily="-84" charset="-128"/>
                <a:cs typeface="ＭＳ Ｐゴシック" pitchFamily="-84" charset="-128"/>
              </a:rPr>
              <a:t>community (clients)</a:t>
            </a:r>
            <a:endParaRPr lang="en-US" dirty="0">
              <a:ea typeface="ＭＳ Ｐゴシック" pitchFamily="-84" charset="-128"/>
              <a:cs typeface="ＭＳ Ｐゴシック"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fade">
                                      <p:cBhvr>
                                        <p:cTn id="17" dur="500"/>
                                        <p:tgtEl>
                                          <p:spTgt spid="3072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5" end="5"/>
                                            </p:txEl>
                                          </p:spTgt>
                                        </p:tgtEl>
                                        <p:attrNameLst>
                                          <p:attrName>style.visibility</p:attrName>
                                        </p:attrNameLst>
                                      </p:cBhvr>
                                      <p:to>
                                        <p:strVal val="visible"/>
                                      </p:to>
                                    </p:set>
                                    <p:animEffect transition="in" filter="fade">
                                      <p:cBhvr>
                                        <p:cTn id="20" dur="500"/>
                                        <p:tgtEl>
                                          <p:spTgt spid="3072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animEffect transition="in" filter="fade">
                                      <p:cBhvr>
                                        <p:cTn id="23"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09600" y="2133600"/>
            <a:ext cx="7924800" cy="3733800"/>
          </a:xfrm>
          <a:prstGeom prst="rect">
            <a:avLst/>
          </a:prstGeom>
          <a:noFill/>
          <a:ln w="9525">
            <a:noFill/>
            <a:miter lim="800000"/>
            <a:headEnd/>
            <a:tailEnd/>
          </a:ln>
        </p:spPr>
        <p:txBody>
          <a:bodyPr anchor="ctr"/>
          <a:lstStyle/>
          <a:p>
            <a:pPr algn="ctr" eaLnBrk="0" hangingPunct="0"/>
            <a:r>
              <a:rPr lang="en-US" sz="8000" b="1" i="0">
                <a:solidFill>
                  <a:schemeClr val="bg1"/>
                </a:solidFill>
                <a:latin typeface="Arial" pitchFamily="34" charset="0"/>
              </a:rPr>
              <a:t>Overview</a:t>
            </a:r>
            <a:endParaRPr lang="en-US" sz="8000" b="1" i="0">
              <a:solidFill>
                <a:srgbClr val="4B4B4B"/>
              </a:solidFill>
              <a:latin typeface="Arial" pitchFamily="34" charset="0"/>
            </a:endParaRPr>
          </a:p>
        </p:txBody>
      </p:sp>
      <p:pic>
        <p:nvPicPr>
          <p:cNvPr id="18435" name="Picture 6"/>
          <p:cNvPicPr>
            <a:picLocks noChangeAspect="1"/>
          </p:cNvPicPr>
          <p:nvPr/>
        </p:nvPicPr>
        <p:blipFill>
          <a:blip r:embed="rId3"/>
          <a:srcRect/>
          <a:stretch>
            <a:fillRect/>
          </a:stretch>
        </p:blipFill>
        <p:spPr bwMode="auto">
          <a:xfrm>
            <a:off x="0" y="0"/>
            <a:ext cx="9144000" cy="7029450"/>
          </a:xfrm>
          <a:prstGeom prst="rect">
            <a:avLst/>
          </a:prstGeom>
          <a:noFill/>
          <a:ln w="9525">
            <a:noFill/>
            <a:miter lim="800000"/>
            <a:headEnd/>
            <a:tailEnd/>
          </a:ln>
        </p:spPr>
      </p:pic>
      <p:sp>
        <p:nvSpPr>
          <p:cNvPr id="18436" name="TextBox 8"/>
          <p:cNvSpPr txBox="1">
            <a:spLocks noChangeArrowheads="1"/>
          </p:cNvSpPr>
          <p:nvPr/>
        </p:nvSpPr>
        <p:spPr bwMode="auto">
          <a:xfrm>
            <a:off x="533400" y="2133600"/>
            <a:ext cx="8077200" cy="1107996"/>
          </a:xfrm>
          <a:prstGeom prst="rect">
            <a:avLst/>
          </a:prstGeom>
          <a:noFill/>
          <a:ln w="9525">
            <a:noFill/>
            <a:miter lim="800000"/>
            <a:headEnd/>
            <a:tailEnd/>
          </a:ln>
        </p:spPr>
        <p:txBody>
          <a:bodyPr>
            <a:spAutoFit/>
          </a:bodyPr>
          <a:lstStyle/>
          <a:p>
            <a:pPr algn="ctr" eaLnBrk="0" hangingPunct="0"/>
            <a:r>
              <a:rPr lang="en-US" sz="6600" b="1" i="0" dirty="0" err="1" smtClean="0">
                <a:solidFill>
                  <a:schemeClr val="bg1"/>
                </a:solidFill>
                <a:latin typeface="Arial" pitchFamily="34" charset="0"/>
              </a:rPr>
              <a:t>NIATx</a:t>
            </a:r>
            <a:r>
              <a:rPr lang="en-US" sz="6600" b="1" i="0" dirty="0" smtClean="0">
                <a:solidFill>
                  <a:schemeClr val="bg1"/>
                </a:solidFill>
                <a:latin typeface="Arial" pitchFamily="34" charset="0"/>
              </a:rPr>
              <a:t> Model</a:t>
            </a:r>
            <a:endParaRPr lang="en-US" sz="6600" b="1" i="0" dirty="0">
              <a:solidFill>
                <a:schemeClr val="bg1"/>
              </a:solidFill>
              <a:latin typeface="Arial" pitchFamily="34" charset="0"/>
            </a:endParaRPr>
          </a:p>
        </p:txBody>
      </p:sp>
    </p:spTree>
    <p:extLst>
      <p:ext uri="{BB962C8B-B14F-4D97-AF65-F5344CB8AC3E}">
        <p14:creationId xmlns:p14="http://schemas.microsoft.com/office/powerpoint/2010/main" val="369692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a:defRPr/>
            </a:pPr>
            <a:r>
              <a:rPr lang="en-US" sz="4000" dirty="0" smtClean="0">
                <a:solidFill>
                  <a:schemeClr val="tx1"/>
                </a:solidFill>
                <a:effectLst>
                  <a:outerShdw blurRad="38100" dist="38100" dir="2700000" algn="tl">
                    <a:srgbClr val="000000">
                      <a:alpha val="43137"/>
                    </a:srgbClr>
                  </a:outerShdw>
                </a:effectLst>
                <a:ea typeface="ＭＳ Ｐゴシック" pitchFamily="34" charset="-128"/>
              </a:rPr>
              <a:t>Change Team Responsibilities</a:t>
            </a:r>
          </a:p>
        </p:txBody>
      </p:sp>
      <p:sp>
        <p:nvSpPr>
          <p:cNvPr id="45059" name="Rectangle 3"/>
          <p:cNvSpPr>
            <a:spLocks noGrp="1" noChangeArrowheads="1"/>
          </p:cNvSpPr>
          <p:nvPr>
            <p:ph type="body" idx="1"/>
          </p:nvPr>
        </p:nvSpPr>
        <p:spPr bwMode="auto">
          <a:xfrm>
            <a:off x="914400" y="1447800"/>
            <a:ext cx="7848600" cy="4525963"/>
          </a:xfrm>
          <a:noFill/>
          <a:ln>
            <a:miter lim="800000"/>
            <a:headEnd/>
            <a:tailEnd/>
          </a:ln>
        </p:spPr>
        <p:txBody>
          <a:bodyPr wrap="square" lIns="91440" tIns="45720" rIns="91440" bIns="45720" numCol="1" anchor="t" anchorCtr="0" compatLnSpc="1">
            <a:prstTxWarp prst="textNoShape">
              <a:avLst/>
            </a:prstTxWarp>
          </a:bodyPr>
          <a:lstStyle/>
          <a:p>
            <a:r>
              <a:rPr lang="en-US" dirty="0">
                <a:ea typeface="ＭＳ Ｐゴシック" pitchFamily="-84" charset="-128"/>
                <a:cs typeface="ＭＳ Ｐゴシック" pitchFamily="-84" charset="-128"/>
              </a:rPr>
              <a:t>Meet regularly</a:t>
            </a:r>
          </a:p>
          <a:p>
            <a:r>
              <a:rPr lang="en-US" dirty="0">
                <a:ea typeface="ＭＳ Ｐゴシック" pitchFamily="-84" charset="-128"/>
                <a:cs typeface="ＭＳ Ｐゴシック" pitchFamily="-84" charset="-128"/>
              </a:rPr>
              <a:t>Ensure accountability </a:t>
            </a:r>
          </a:p>
          <a:p>
            <a:pPr lvl="1"/>
            <a:r>
              <a:rPr lang="en-US" dirty="0"/>
              <a:t>Record and distribute minutes</a:t>
            </a:r>
          </a:p>
          <a:p>
            <a:pPr lvl="1"/>
            <a:r>
              <a:rPr lang="en-US" dirty="0"/>
              <a:t>Assign tasks and responsibilities</a:t>
            </a:r>
          </a:p>
          <a:p>
            <a:r>
              <a:rPr lang="en-US" dirty="0">
                <a:ea typeface="ＭＳ Ｐゴシック" pitchFamily="-84" charset="-128"/>
                <a:cs typeface="ＭＳ Ｐゴシック" pitchFamily="-84" charset="-128"/>
              </a:rPr>
              <a:t>Identify potential solutions</a:t>
            </a:r>
          </a:p>
          <a:p>
            <a:pPr lvl="1"/>
            <a:r>
              <a:rPr lang="en-US" dirty="0" smtClean="0"/>
              <a:t>Measure </a:t>
            </a:r>
            <a:r>
              <a:rPr lang="en-US" dirty="0"/>
              <a:t>the impact of the change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152400"/>
            <a:ext cx="8229600" cy="1143000"/>
          </a:xfrm>
        </p:spPr>
        <p:txBody>
          <a:bodyPr anchor="t"/>
          <a:lstStyle/>
          <a:p>
            <a:r>
              <a:rPr lang="en-US" sz="4000" smtClean="0">
                <a:solidFill>
                  <a:schemeClr val="tx1"/>
                </a:solidFill>
                <a:ea typeface="ＭＳ Ｐゴシック"/>
                <a:cs typeface="ＭＳ Ｐゴシック"/>
              </a:rPr>
              <a:t>Change Team Responsibilities</a:t>
            </a:r>
          </a:p>
        </p:txBody>
      </p:sp>
      <p:sp>
        <p:nvSpPr>
          <p:cNvPr id="31747" name="Content Placeholder 2"/>
          <p:cNvSpPr>
            <a:spLocks noGrp="1"/>
          </p:cNvSpPr>
          <p:nvPr>
            <p:ph type="body" idx="1"/>
          </p:nvPr>
        </p:nvSpPr>
        <p:spPr bwMode="auto">
          <a:xfrm>
            <a:off x="914400" y="1524000"/>
            <a:ext cx="8229600" cy="4525963"/>
          </a:xfrm>
          <a:noFill/>
          <a:ln>
            <a:miter lim="800000"/>
            <a:headEnd/>
            <a:tailEnd/>
          </a:ln>
        </p:spPr>
        <p:txBody>
          <a:bodyPr wrap="square" lIns="91440" tIns="45720" rIns="91440" bIns="45720" numCol="1" anchor="t" anchorCtr="0" compatLnSpc="1">
            <a:prstTxWarp prst="textNoShape">
              <a:avLst/>
            </a:prstTxWarp>
          </a:bodyPr>
          <a:lstStyle/>
          <a:p>
            <a:r>
              <a:rPr lang="en-US" sz="2800" dirty="0" smtClean="0">
                <a:ea typeface="ＭＳ Ｐゴシック"/>
                <a:cs typeface="ＭＳ Ｐゴシック"/>
              </a:rPr>
              <a:t>Meet regularly</a:t>
            </a:r>
          </a:p>
          <a:p>
            <a:r>
              <a:rPr lang="en-US" sz="2800" dirty="0" smtClean="0">
                <a:ea typeface="ＭＳ Ｐゴシック"/>
                <a:cs typeface="ＭＳ Ｐゴシック"/>
              </a:rPr>
              <a:t>Identify possible changes that could meet the goal</a:t>
            </a:r>
          </a:p>
          <a:p>
            <a:r>
              <a:rPr lang="en-US" sz="2800" dirty="0" smtClean="0">
                <a:ea typeface="ＭＳ Ｐゴシック"/>
                <a:cs typeface="ＭＳ Ｐゴシック"/>
              </a:rPr>
              <a:t>Decide how to implement the change</a:t>
            </a:r>
          </a:p>
          <a:p>
            <a:pPr marL="342900" lvl="1" indent="-342900">
              <a:buFontTx/>
              <a:buChar char="•"/>
            </a:pPr>
            <a:r>
              <a:rPr lang="en-US" dirty="0"/>
              <a:t>Quickly test one </a:t>
            </a:r>
            <a:r>
              <a:rPr lang="en-US" dirty="0" smtClean="0"/>
              <a:t>change at a time</a:t>
            </a:r>
          </a:p>
          <a:p>
            <a:pPr marL="342900" lvl="1" indent="-342900">
              <a:buFontTx/>
              <a:buChar char="•"/>
            </a:pPr>
            <a:r>
              <a:rPr lang="en-US" dirty="0" smtClean="0"/>
              <a:t>Measure the impact of the change</a:t>
            </a:r>
            <a:endParaRPr lang="en-US" dirty="0"/>
          </a:p>
          <a:p>
            <a:r>
              <a:rPr lang="en-US" sz="2800" dirty="0" smtClean="0">
                <a:ea typeface="ＭＳ Ｐゴシック"/>
                <a:cs typeface="ＭＳ Ｐゴシック"/>
              </a:rPr>
              <a:t>Decide if the change should be adopted, adapted or abandoned</a:t>
            </a:r>
          </a:p>
          <a:p>
            <a:endParaRPr lang="en-US" sz="2800" dirty="0" smtClean="0">
              <a:ea typeface="ＭＳ Ｐゴシック"/>
              <a:cs typeface="ＭＳ Ｐゴシック"/>
            </a:endParaRPr>
          </a:p>
        </p:txBody>
      </p:sp>
    </p:spTree>
    <p:extLst>
      <p:ext uri="{BB962C8B-B14F-4D97-AF65-F5344CB8AC3E}">
        <p14:creationId xmlns:p14="http://schemas.microsoft.com/office/powerpoint/2010/main" val="25571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747">
                                            <p:txEl>
                                              <p:pRg st="3" end="3"/>
                                            </p:txEl>
                                          </p:spTgt>
                                        </p:tgtEl>
                                        <p:attrNameLst>
                                          <p:attrName>style.visibility</p:attrName>
                                        </p:attrNameLst>
                                      </p:cBhvr>
                                      <p:to>
                                        <p:strVal val="visible"/>
                                      </p:to>
                                    </p:set>
                                    <p:animEffect transition="in" filter="fade">
                                      <p:cBhvr>
                                        <p:cTn id="20" dur="500"/>
                                        <p:tgtEl>
                                          <p:spTgt spid="3174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Effect transition="in" filter="fade">
                                      <p:cBhvr>
                                        <p:cTn id="23" dur="500"/>
                                        <p:tgtEl>
                                          <p:spTgt spid="3174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747">
                                            <p:txEl>
                                              <p:pRg st="5" end="5"/>
                                            </p:txEl>
                                          </p:spTgt>
                                        </p:tgtEl>
                                        <p:attrNameLst>
                                          <p:attrName>style.visibility</p:attrName>
                                        </p:attrNameLst>
                                      </p:cBhvr>
                                      <p:to>
                                        <p:strVal val="visible"/>
                                      </p:to>
                                    </p:set>
                                    <p:animEffect transition="in" filter="fade">
                                      <p:cBhvr>
                                        <p:cTn id="28"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smtClean="0">
                <a:effectLst>
                  <a:outerShdw blurRad="38100" dist="38100" dir="2700000" algn="tl">
                    <a:srgbClr val="000000">
                      <a:alpha val="43137"/>
                    </a:srgbClr>
                  </a:outerShdw>
                </a:effectLst>
                <a:ea typeface="ＭＳ Ｐゴシック" pitchFamily="34" charset="-128"/>
              </a:rPr>
              <a:t>Ask </a:t>
            </a:r>
            <a:r>
              <a:rPr lang="en-US" dirty="0">
                <a:effectLst>
                  <a:outerShdw blurRad="38100" dist="38100" dir="2700000" algn="tl">
                    <a:srgbClr val="000000">
                      <a:alpha val="43137"/>
                    </a:srgbClr>
                  </a:outerShdw>
                </a:effectLst>
                <a:ea typeface="ＭＳ Ｐゴシック" pitchFamily="34" charset="-128"/>
              </a:rPr>
              <a:t>3 </a:t>
            </a:r>
            <a:r>
              <a:rPr lang="en-US" dirty="0" smtClean="0">
                <a:effectLst>
                  <a:outerShdw blurRad="38100" dist="38100" dir="2700000" algn="tl">
                    <a:srgbClr val="000000">
                      <a:alpha val="43137"/>
                    </a:srgbClr>
                  </a:outerShdw>
                </a:effectLst>
                <a:ea typeface="ＭＳ Ｐゴシック" pitchFamily="34" charset="-128"/>
              </a:rPr>
              <a:t>Questions</a:t>
            </a:r>
          </a:p>
        </p:txBody>
      </p:sp>
      <p:sp>
        <p:nvSpPr>
          <p:cNvPr id="31747" name="Rectangle 3"/>
          <p:cNvSpPr>
            <a:spLocks noGrp="1" noChangeArrowheads="1"/>
          </p:cNvSpPr>
          <p:nvPr>
            <p:ph type="body" idx="1"/>
          </p:nvPr>
        </p:nvSpPr>
        <p:spPr bwMode="auto">
          <a:xfrm>
            <a:off x="762000" y="1600200"/>
            <a:ext cx="8153400" cy="4525963"/>
          </a:xfrm>
          <a:noFill/>
          <a:ln>
            <a:miter lim="800000"/>
            <a:headEnd/>
            <a:tailEnd/>
          </a:ln>
        </p:spPr>
        <p:txBody>
          <a:bodyPr wrap="square" lIns="91440" tIns="45720" rIns="91440" bIns="45720" numCol="1" anchor="t" anchorCtr="0" compatLnSpc="1">
            <a:prstTxWarp prst="textNoShape">
              <a:avLst/>
            </a:prstTxWarp>
          </a:bodyPr>
          <a:lstStyle/>
          <a:p>
            <a:pPr marL="990600" lvl="1" indent="-533400">
              <a:buFont typeface="Wingdings" charset="0"/>
              <a:buAutoNum type="arabicPeriod"/>
              <a:defRPr/>
            </a:pPr>
            <a:r>
              <a:rPr lang="en-US" sz="3200" dirty="0">
                <a:latin typeface="Arial" charset="0"/>
              </a:rPr>
              <a:t>What are we trying </a:t>
            </a:r>
            <a:r>
              <a:rPr lang="en-US" sz="3200" dirty="0" smtClean="0">
                <a:latin typeface="Arial" charset="0"/>
              </a:rPr>
              <a:t>to accomplish?</a:t>
            </a:r>
            <a:r>
              <a:rPr lang="en-US" dirty="0" smtClean="0">
                <a:latin typeface="Arial" charset="0"/>
              </a:rPr>
              <a:t>`	</a:t>
            </a:r>
            <a:r>
              <a:rPr lang="en-US" dirty="0" smtClean="0">
                <a:ea typeface="ＭＳ Ｐゴシック" pitchFamily="-84" charset="-128"/>
                <a:cs typeface="ＭＳ Ｐゴシック" pitchFamily="-84" charset="-128"/>
              </a:rPr>
              <a:t>Establish </a:t>
            </a:r>
            <a:r>
              <a:rPr lang="en-US" dirty="0">
                <a:ea typeface="ＭＳ Ｐゴシック" pitchFamily="-84" charset="-128"/>
                <a:cs typeface="ＭＳ Ｐゴシック" pitchFamily="-84" charset="-128"/>
              </a:rPr>
              <a:t>a clear </a:t>
            </a:r>
            <a:r>
              <a:rPr lang="en-US" dirty="0" smtClean="0">
                <a:ea typeface="ＭＳ Ｐゴシック" pitchFamily="-84" charset="-128"/>
                <a:cs typeface="ＭＳ Ｐゴシック" pitchFamily="-84" charset="-128"/>
              </a:rPr>
              <a:t>aim</a:t>
            </a:r>
            <a:endParaRPr lang="en-US" sz="3200" dirty="0">
              <a:latin typeface="Arial" charset="0"/>
            </a:endParaRPr>
          </a:p>
          <a:p>
            <a:pPr marL="990600" lvl="1" indent="-533400">
              <a:buFont typeface="Wingdings" charset="0"/>
              <a:buAutoNum type="arabicPeriod"/>
              <a:defRPr/>
            </a:pPr>
            <a:r>
              <a:rPr lang="en-US" sz="3200" dirty="0" smtClean="0">
                <a:latin typeface="Arial" charset="0"/>
              </a:rPr>
              <a:t>How </a:t>
            </a:r>
            <a:r>
              <a:rPr lang="en-US" sz="3200" dirty="0">
                <a:latin typeface="Arial" charset="0"/>
              </a:rPr>
              <a:t>will we know a change is an </a:t>
            </a:r>
            <a:r>
              <a:rPr lang="en-US" sz="3200" dirty="0" smtClean="0">
                <a:latin typeface="Arial" charset="0"/>
              </a:rPr>
              <a:t>improvement?</a:t>
            </a:r>
          </a:p>
          <a:p>
            <a:pPr marL="857250" lvl="2" indent="0">
              <a:buNone/>
              <a:defRPr/>
            </a:pPr>
            <a:r>
              <a:rPr lang="en-US" sz="2800" dirty="0" smtClean="0">
                <a:ea typeface="ＭＳ Ｐゴシック" pitchFamily="-84" charset="-128"/>
                <a:cs typeface="ＭＳ Ｐゴシック" pitchFamily="-84" charset="-128"/>
              </a:rPr>
              <a:t>		Collect </a:t>
            </a:r>
            <a:r>
              <a:rPr lang="en-US" sz="2800" dirty="0">
                <a:ea typeface="ＭＳ Ｐゴシック" pitchFamily="-84" charset="-128"/>
                <a:cs typeface="ＭＳ Ｐゴシック" pitchFamily="-84" charset="-128"/>
              </a:rPr>
              <a:t>baseline </a:t>
            </a:r>
            <a:r>
              <a:rPr lang="en-US" sz="2800" dirty="0" smtClean="0">
                <a:ea typeface="ＭＳ Ｐゴシック" pitchFamily="-84" charset="-128"/>
                <a:cs typeface="ＭＳ Ｐゴシック" pitchFamily="-84" charset="-128"/>
              </a:rPr>
              <a:t>data</a:t>
            </a:r>
            <a:endParaRPr lang="en-US" dirty="0">
              <a:latin typeface="Arial" charset="0"/>
            </a:endParaRPr>
          </a:p>
          <a:p>
            <a:pPr marL="990600" lvl="1" indent="-533400">
              <a:buFont typeface="Wingdings" charset="0"/>
              <a:buAutoNum type="arabicPeriod"/>
              <a:defRPr/>
            </a:pPr>
            <a:r>
              <a:rPr lang="en-US" sz="3200" dirty="0">
                <a:latin typeface="Arial" charset="0"/>
              </a:rPr>
              <a:t>What changes can we test</a:t>
            </a:r>
            <a:r>
              <a:rPr lang="en-US" sz="3200" dirty="0" smtClean="0">
                <a:latin typeface="Arial" charset="0"/>
              </a:rPr>
              <a:t>?</a:t>
            </a:r>
          </a:p>
          <a:p>
            <a:pPr marL="1314450" lvl="3" indent="0">
              <a:buNone/>
              <a:defRPr/>
            </a:pPr>
            <a:r>
              <a:rPr lang="en-US" sz="2400" dirty="0" smtClean="0">
                <a:latin typeface="Arial" charset="0"/>
              </a:rPr>
              <a:t>Change Leader &amp; Change Team and conduct rapid cycle tests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219200" y="304800"/>
            <a:ext cx="7772400" cy="960438"/>
          </a:xfrm>
        </p:spPr>
        <p:txBody>
          <a:bodyPr/>
          <a:lstStyle/>
          <a:p>
            <a:pPr algn="l"/>
            <a:r>
              <a:rPr lang="en-US" sz="3600" dirty="0" smtClean="0">
                <a:solidFill>
                  <a:srgbClr val="0070C0"/>
                </a:solidFill>
                <a:ea typeface="ＭＳ Ｐゴシック"/>
                <a:cs typeface="ＭＳ Ｐゴシック"/>
              </a:rPr>
              <a:t>What makes this approach to improvement different?</a:t>
            </a:r>
          </a:p>
        </p:txBody>
      </p:sp>
      <p:sp>
        <p:nvSpPr>
          <p:cNvPr id="32771" name="Rectangle 3"/>
          <p:cNvSpPr>
            <a:spLocks noGrp="1" noChangeArrowheads="1"/>
          </p:cNvSpPr>
          <p:nvPr>
            <p:ph type="body" idx="4294967295"/>
          </p:nvPr>
        </p:nvSpPr>
        <p:spPr bwMode="auto">
          <a:xfrm>
            <a:off x="990600" y="1981200"/>
            <a:ext cx="7696200" cy="3886200"/>
          </a:xfrm>
          <a:prstGeom prst="rect">
            <a:avLst/>
          </a:prstGeom>
          <a:noFill/>
          <a:ln>
            <a:miter lim="800000"/>
            <a:headEnd/>
            <a:tailEnd/>
          </a:ln>
        </p:spPr>
        <p:txBody>
          <a:bodyPr/>
          <a:lstStyle/>
          <a:p>
            <a:r>
              <a:rPr lang="en-US" dirty="0" smtClean="0">
                <a:ea typeface="ＭＳ Ｐゴシック"/>
                <a:cs typeface="ＭＳ Ｐゴシック"/>
              </a:rPr>
              <a:t>Change is a big experiment</a:t>
            </a:r>
          </a:p>
          <a:p>
            <a:pPr lvl="1"/>
            <a:r>
              <a:rPr lang="en-US" dirty="0" smtClean="0">
                <a:ea typeface="ＭＳ Ｐゴシック"/>
                <a:cs typeface="ＭＳ Ｐゴシック"/>
              </a:rPr>
              <a:t>No mistakes, no right or wrong</a:t>
            </a:r>
          </a:p>
          <a:p>
            <a:r>
              <a:rPr lang="en-US" dirty="0" smtClean="0">
                <a:ea typeface="ＭＳ Ｐゴシック"/>
                <a:cs typeface="ＭＳ Ｐゴシック"/>
              </a:rPr>
              <a:t>Data tells you if the change was an improvement</a:t>
            </a:r>
          </a:p>
          <a:p>
            <a:r>
              <a:rPr lang="en-US" dirty="0" smtClean="0">
                <a:ea typeface="ＭＳ Ｐゴシック"/>
                <a:cs typeface="ＭＳ Ｐゴシック"/>
              </a:rPr>
              <a:t>Customer perspective guides change ideas</a:t>
            </a:r>
          </a:p>
          <a:p>
            <a:r>
              <a:rPr lang="en-US" dirty="0" smtClean="0">
                <a:ea typeface="ＭＳ Ｐゴシック"/>
                <a:cs typeface="ＭＳ Ｐゴシック"/>
              </a:rPr>
              <a:t>Use existing resources</a:t>
            </a:r>
          </a:p>
          <a:p>
            <a:pPr>
              <a:buFontTx/>
              <a:buNone/>
            </a:pPr>
            <a:endParaRPr lang="en-US" dirty="0"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1">
                                            <p:txEl>
                                              <p:pRg st="3" end="3"/>
                                            </p:txEl>
                                          </p:spTgt>
                                        </p:tgtEl>
                                        <p:attrNameLst>
                                          <p:attrName>style.visibility</p:attrName>
                                        </p:attrNameLst>
                                      </p:cBhvr>
                                      <p:to>
                                        <p:strVal val="visible"/>
                                      </p:to>
                                    </p:set>
                                    <p:animEffect transition="in" filter="fade">
                                      <p:cBhvr>
                                        <p:cTn id="20" dur="500"/>
                                        <p:tgtEl>
                                          <p:spTgt spid="327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Effect transition="in" filter="fade">
                                      <p:cBhvr>
                                        <p:cTn id="25"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r>
              <a:rPr lang="en-US" dirty="0" smtClean="0">
                <a:hlinkClick r:id="rId2"/>
              </a:rPr>
              <a:t>NIATx on a Napkin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ea typeface="ＭＳ Ｐゴシック" pitchFamily="-84" charset="-128"/>
                <a:cs typeface="ＭＳ Ｐゴシック" pitchFamily="-84" charset="-128"/>
              </a:rPr>
              <a:t>Questions</a:t>
            </a:r>
          </a:p>
        </p:txBody>
      </p:sp>
      <p:pic>
        <p:nvPicPr>
          <p:cNvPr id="55299" name="Content Placeholder 3"/>
          <p:cNvPicPr>
            <a:picLocks noGrp="1" noChangeAspect="1"/>
          </p:cNvPicPr>
          <p:nvPr>
            <p:ph idx="1"/>
          </p:nvPr>
        </p:nvPicPr>
        <p:blipFill>
          <a:blip r:embed="rId2"/>
          <a:srcRect l="-14853" r="-14853"/>
          <a:stretch>
            <a:fillRect/>
          </a:stretch>
        </p:blipFill>
        <p:spPr bwMode="auto">
          <a:noFill/>
          <a:ln>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457200"/>
            <a:ext cx="7772400" cy="1295400"/>
          </a:xfrm>
        </p:spPr>
        <p:txBody>
          <a:bodyPr/>
          <a:lstStyle/>
          <a:p>
            <a:pPr>
              <a:defRPr/>
            </a:pPr>
            <a:r>
              <a:rPr lang="en-US" dirty="0" err="1" smtClean="0"/>
              <a:t>NIATx</a:t>
            </a:r>
            <a:r>
              <a:rPr lang="en-US" dirty="0" smtClean="0"/>
              <a:t> History</a:t>
            </a:r>
            <a:endParaRPr lang="en-US" dirty="0"/>
          </a:p>
        </p:txBody>
      </p:sp>
      <p:sp>
        <p:nvSpPr>
          <p:cNvPr id="53251" name="Rectangle 3"/>
          <p:cNvSpPr>
            <a:spLocks noGrp="1" noChangeArrowheads="1"/>
          </p:cNvSpPr>
          <p:nvPr>
            <p:ph type="body" idx="1"/>
          </p:nvPr>
        </p:nvSpPr>
        <p:spPr>
          <a:xfrm>
            <a:off x="1143000" y="1981200"/>
            <a:ext cx="7772400" cy="4114800"/>
          </a:xfrm>
        </p:spPr>
        <p:txBody>
          <a:bodyPr/>
          <a:lstStyle/>
          <a:p>
            <a:pPr marL="0" indent="0">
              <a:buNone/>
              <a:defRPr/>
            </a:pPr>
            <a:r>
              <a:rPr lang="en-US" sz="2800" dirty="0" smtClean="0">
                <a:latin typeface="Arial" charset="0"/>
              </a:rPr>
              <a:t>RWJF and SAMHSA Supported and Field Testing</a:t>
            </a:r>
          </a:p>
          <a:p>
            <a:pPr>
              <a:defRPr/>
            </a:pPr>
            <a:r>
              <a:rPr lang="en-US" sz="2800" dirty="0" smtClean="0">
                <a:latin typeface="Arial" charset="0"/>
              </a:rPr>
              <a:t>Development driven by proven methods and tools</a:t>
            </a:r>
          </a:p>
          <a:p>
            <a:pPr lvl="1"/>
            <a:r>
              <a:rPr lang="en-US" sz="2400" dirty="0" smtClean="0">
                <a:ea typeface="ＭＳ Ｐゴシック" pitchFamily="-107" charset="-128"/>
              </a:rPr>
              <a:t>Customer-focused</a:t>
            </a:r>
            <a:endParaRPr lang="en-US" sz="2400" dirty="0">
              <a:ea typeface="ＭＳ Ｐゴシック" pitchFamily="-107" charset="-128"/>
            </a:endParaRPr>
          </a:p>
          <a:p>
            <a:pPr lvl="1"/>
            <a:r>
              <a:rPr lang="en-US" sz="2400" dirty="0">
                <a:ea typeface="ＭＳ Ｐゴシック" pitchFamily="-107" charset="-128"/>
              </a:rPr>
              <a:t>Use data to measure </a:t>
            </a:r>
            <a:r>
              <a:rPr lang="en-US" sz="2400" dirty="0" smtClean="0">
                <a:ea typeface="ＭＳ Ｐゴシック" pitchFamily="-107" charset="-128"/>
              </a:rPr>
              <a:t>effectiveness</a:t>
            </a:r>
            <a:endParaRPr lang="en-US" sz="2400" dirty="0" smtClean="0">
              <a:latin typeface="Arial" charset="0"/>
            </a:endParaRPr>
          </a:p>
          <a:p>
            <a:r>
              <a:rPr lang="en-US" sz="2800" dirty="0" smtClean="0">
                <a:ea typeface="ＭＳ Ｐゴシック" pitchFamily="-107" charset="-128"/>
              </a:rPr>
              <a:t>Field testing resulted in evidence </a:t>
            </a:r>
            <a:r>
              <a:rPr lang="en-US" sz="2800" dirty="0">
                <a:ea typeface="ＭＳ Ｐゴシック" pitchFamily="-107" charset="-128"/>
              </a:rPr>
              <a:t>based </a:t>
            </a:r>
            <a:r>
              <a:rPr lang="en-US" sz="2800" dirty="0" smtClean="0">
                <a:ea typeface="ＭＳ Ｐゴシック" pitchFamily="-107" charset="-128"/>
              </a:rPr>
              <a:t>practices </a:t>
            </a:r>
            <a:endParaRPr lang="en-US" sz="2800" dirty="0">
              <a:ea typeface="ＭＳ Ｐゴシック" pitchFamily="-107"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81000"/>
            <a:ext cx="7772400" cy="1143000"/>
          </a:xfrm>
        </p:spPr>
        <p:txBody>
          <a:bodyPr/>
          <a:lstStyle/>
          <a:p>
            <a:pPr>
              <a:defRPr/>
            </a:pPr>
            <a:r>
              <a:rPr lang="en-US"/>
              <a:t>What is a process?</a:t>
            </a:r>
          </a:p>
        </p:txBody>
      </p:sp>
      <p:sp>
        <p:nvSpPr>
          <p:cNvPr id="47107" name="Rectangle 3"/>
          <p:cNvSpPr>
            <a:spLocks noGrp="1" noChangeArrowheads="1"/>
          </p:cNvSpPr>
          <p:nvPr>
            <p:ph type="body" idx="1"/>
          </p:nvPr>
        </p:nvSpPr>
        <p:spPr>
          <a:xfrm>
            <a:off x="1066800" y="1447800"/>
            <a:ext cx="7924800" cy="1066800"/>
          </a:xfrm>
        </p:spPr>
        <p:txBody>
          <a:bodyPr/>
          <a:lstStyle/>
          <a:p>
            <a:pPr>
              <a:defRPr/>
            </a:pPr>
            <a:r>
              <a:rPr lang="en-US">
                <a:latin typeface="Arial" charset="0"/>
              </a:rPr>
              <a:t>The steps we take in order to do something.  </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l="19133" t="53072" r="54944" b="9837"/>
          <a:stretch>
            <a:fillRect/>
          </a:stretch>
        </p:blipFill>
        <p:spPr bwMode="auto">
          <a:xfrm>
            <a:off x="2743200" y="2667000"/>
            <a:ext cx="37338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457200"/>
            <a:ext cx="7772400" cy="1295400"/>
          </a:xfrm>
        </p:spPr>
        <p:txBody>
          <a:bodyPr/>
          <a:lstStyle/>
          <a:p>
            <a:pPr>
              <a:defRPr/>
            </a:pPr>
            <a:r>
              <a:rPr lang="en-US"/>
              <a:t>Why Process Improvement?</a:t>
            </a:r>
          </a:p>
        </p:txBody>
      </p:sp>
      <p:sp>
        <p:nvSpPr>
          <p:cNvPr id="19459" name="Content Placeholder 2"/>
          <p:cNvSpPr>
            <a:spLocks noGrp="1"/>
          </p:cNvSpPr>
          <p:nvPr>
            <p:ph type="body" idx="1"/>
          </p:nvPr>
        </p:nvSpPr>
        <p:spPr>
          <a:xfrm>
            <a:off x="1143000" y="1676400"/>
            <a:ext cx="7772400" cy="4419600"/>
          </a:xfrm>
        </p:spPr>
        <p:txBody>
          <a:bodyPr/>
          <a:lstStyle/>
          <a:p>
            <a:pPr>
              <a:defRPr/>
            </a:pPr>
            <a:r>
              <a:rPr lang="en-US" sz="2800" dirty="0">
                <a:latin typeface="Arial" charset="0"/>
              </a:rPr>
              <a:t>Everything we do is part of some </a:t>
            </a:r>
            <a:r>
              <a:rPr lang="en-US" sz="2800" dirty="0" smtClean="0">
                <a:latin typeface="Arial" charset="0"/>
              </a:rPr>
              <a:t>process</a:t>
            </a:r>
          </a:p>
          <a:p>
            <a:pPr>
              <a:defRPr/>
            </a:pPr>
            <a:endParaRPr lang="en-US" sz="2800" dirty="0">
              <a:latin typeface="Arial" charset="0"/>
            </a:endParaRPr>
          </a:p>
          <a:p>
            <a:pPr>
              <a:defRPr/>
            </a:pPr>
            <a:r>
              <a:rPr lang="en-US" sz="2800" dirty="0">
                <a:latin typeface="Arial" charset="0"/>
              </a:rPr>
              <a:t>Each of us serves others, or is served by </a:t>
            </a:r>
            <a:r>
              <a:rPr lang="en-US" sz="2800" i="1" dirty="0">
                <a:latin typeface="Arial" charset="0"/>
              </a:rPr>
              <a:t>processes of work</a:t>
            </a:r>
            <a:r>
              <a:rPr lang="en-US" sz="2800" i="1" dirty="0" smtClean="0">
                <a:latin typeface="Arial" charset="0"/>
              </a:rPr>
              <a:t>.</a:t>
            </a:r>
          </a:p>
          <a:p>
            <a:pPr>
              <a:defRPr/>
            </a:pPr>
            <a:endParaRPr lang="en-US" sz="2800" i="1" dirty="0">
              <a:latin typeface="Arial" charset="0"/>
            </a:endParaRPr>
          </a:p>
          <a:p>
            <a:pPr>
              <a:defRPr/>
            </a:pPr>
            <a:r>
              <a:rPr lang="en-US" sz="2800" dirty="0">
                <a:latin typeface="Arial" charset="0"/>
              </a:rPr>
              <a:t>85 percent of problems are caused by </a:t>
            </a:r>
            <a:r>
              <a:rPr lang="en-US" sz="2800" i="1" dirty="0">
                <a:latin typeface="Arial" charset="0"/>
              </a:rPr>
              <a:t>processes – not people.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43000" y="457200"/>
            <a:ext cx="7772400" cy="1295400"/>
          </a:xfrm>
        </p:spPr>
        <p:txBody>
          <a:bodyPr/>
          <a:lstStyle/>
          <a:p>
            <a:pPr>
              <a:defRPr/>
            </a:pPr>
            <a:r>
              <a:rPr lang="en-US"/>
              <a:t>Why Process Improvement?</a:t>
            </a:r>
          </a:p>
        </p:txBody>
      </p:sp>
      <p:sp>
        <p:nvSpPr>
          <p:cNvPr id="48133" name="Text Box 5"/>
          <p:cNvSpPr txBox="1">
            <a:spLocks noChangeArrowheads="1"/>
          </p:cNvSpPr>
          <p:nvPr/>
        </p:nvSpPr>
        <p:spPr bwMode="auto">
          <a:xfrm>
            <a:off x="1447800" y="1676400"/>
            <a:ext cx="69342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ja-JP" altLang="en-US" sz="3200" b="1"/>
              <a:t>“</a:t>
            </a:r>
            <a:r>
              <a:rPr lang="en-US" sz="3200" b="1"/>
              <a:t>Your processes of work are perfect.  They are perfectly designed to give you the results you are getting.</a:t>
            </a:r>
            <a:r>
              <a:rPr lang="ja-JP" altLang="en-US" sz="3200" b="1"/>
              <a:t>”</a:t>
            </a:r>
            <a:endParaRPr lang="en-US" sz="3200" b="1"/>
          </a:p>
          <a:p>
            <a:pPr>
              <a:defRPr/>
            </a:pPr>
            <a:endParaRPr lang="en-US" sz="3200"/>
          </a:p>
          <a:p>
            <a:pPr>
              <a:defRPr/>
            </a:pPr>
            <a:r>
              <a:rPr lang="en-US"/>
              <a:t>- W. Edwards Deming, process improvement pioneer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457200"/>
            <a:ext cx="7772400" cy="1295400"/>
          </a:xfrm>
        </p:spPr>
        <p:txBody>
          <a:bodyPr/>
          <a:lstStyle/>
          <a:p>
            <a:pPr>
              <a:defRPr/>
            </a:pPr>
            <a:r>
              <a:rPr lang="en-US" dirty="0" smtClean="0"/>
              <a:t>Readmissions (</a:t>
            </a:r>
            <a:r>
              <a:rPr lang="en-US" i="1" dirty="0" smtClean="0"/>
              <a:t>&amp; Process Improvement</a:t>
            </a:r>
            <a:r>
              <a:rPr lang="en-US" dirty="0" smtClean="0"/>
              <a:t>)</a:t>
            </a:r>
            <a:endParaRPr lang="en-US" dirty="0"/>
          </a:p>
        </p:txBody>
      </p:sp>
      <p:sp>
        <p:nvSpPr>
          <p:cNvPr id="19459" name="Content Placeholder 2"/>
          <p:cNvSpPr>
            <a:spLocks noGrp="1"/>
          </p:cNvSpPr>
          <p:nvPr>
            <p:ph type="body" idx="1"/>
          </p:nvPr>
        </p:nvSpPr>
        <p:spPr>
          <a:xfrm>
            <a:off x="1143000" y="2286000"/>
            <a:ext cx="7772400" cy="3810000"/>
          </a:xfrm>
        </p:spPr>
        <p:txBody>
          <a:bodyPr/>
          <a:lstStyle/>
          <a:p>
            <a:pPr>
              <a:defRPr/>
            </a:pPr>
            <a:r>
              <a:rPr lang="en-US" sz="2800" dirty="0" smtClean="0">
                <a:latin typeface="Arial" charset="0"/>
              </a:rPr>
              <a:t>9-48% of Readmissions are Preventable</a:t>
            </a:r>
          </a:p>
          <a:p>
            <a:pPr>
              <a:defRPr/>
            </a:pPr>
            <a:endParaRPr lang="en-US" sz="2800" dirty="0">
              <a:latin typeface="Arial" charset="0"/>
            </a:endParaRPr>
          </a:p>
          <a:p>
            <a:pPr>
              <a:defRPr/>
            </a:pPr>
            <a:r>
              <a:rPr lang="en-US" sz="2800" dirty="0" smtClean="0">
                <a:latin typeface="Arial" charset="0"/>
              </a:rPr>
              <a:t>Some preventable reasons are poor:</a:t>
            </a:r>
            <a:r>
              <a:rPr lang="en-US" sz="2800" i="1" dirty="0" smtClean="0">
                <a:latin typeface="Arial" charset="0"/>
              </a:rPr>
              <a:t> </a:t>
            </a:r>
            <a:r>
              <a:rPr lang="en-US" sz="2800" dirty="0" smtClean="0">
                <a:latin typeface="Arial" charset="0"/>
              </a:rPr>
              <a:t>medication adherence, patient education, and follow-up care.</a:t>
            </a:r>
            <a:endParaRPr lang="en-US" sz="2800" i="1" dirty="0" smtClean="0">
              <a:latin typeface="Arial" charset="0"/>
            </a:endParaRPr>
          </a:p>
          <a:p>
            <a:pPr>
              <a:defRPr/>
            </a:pPr>
            <a:endParaRPr lang="en-US" sz="2800" i="1" dirty="0">
              <a:latin typeface="Arial" charset="0"/>
            </a:endParaRPr>
          </a:p>
        </p:txBody>
      </p:sp>
    </p:spTree>
    <p:extLst>
      <p:ext uri="{BB962C8B-B14F-4D97-AF65-F5344CB8AC3E}">
        <p14:creationId xmlns:p14="http://schemas.microsoft.com/office/powerpoint/2010/main" val="1939964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0" y="152400"/>
            <a:ext cx="6324600" cy="1219200"/>
          </a:xfrm>
          <a:prstGeom prst="rect">
            <a:avLst/>
          </a:prstGeom>
          <a:noFill/>
          <a:ln>
            <a:noFill/>
          </a:ln>
          <a:extLst/>
        </p:spPr>
        <p:txBody>
          <a:bodyPr lIns="45720" tIns="0" rIns="45720" bIns="0"/>
          <a:lstStyle/>
          <a:p>
            <a:pPr algn="ctr">
              <a:defRPr/>
            </a:pPr>
            <a:r>
              <a:rPr lang="en-US" sz="4400" i="0" dirty="0">
                <a:effectLst>
                  <a:outerShdw blurRad="38100" dist="38100" dir="2700000" algn="tl">
                    <a:srgbClr val="000000">
                      <a:alpha val="43137"/>
                    </a:srgbClr>
                  </a:outerShdw>
                </a:effectLst>
                <a:latin typeface="Arial" charset="0"/>
                <a:ea typeface="ＭＳ Ｐゴシック" pitchFamily="34" charset="-128"/>
                <a:cs typeface="+mn-cs"/>
              </a:rPr>
              <a:t>Five Key Principles</a:t>
            </a:r>
          </a:p>
          <a:p>
            <a:pPr algn="ctr">
              <a:defRPr/>
            </a:pPr>
            <a:r>
              <a:rPr lang="en-US" sz="2000" i="0" dirty="0">
                <a:effectLst>
                  <a:outerShdw blurRad="38100" dist="38100" dir="2700000" algn="tl">
                    <a:srgbClr val="000000">
                      <a:alpha val="43137"/>
                    </a:srgbClr>
                  </a:outerShdw>
                </a:effectLst>
                <a:latin typeface="Arial" charset="0"/>
                <a:ea typeface="ＭＳ Ｐゴシック" pitchFamily="34" charset="-128"/>
                <a:cs typeface="+mn-cs"/>
              </a:rPr>
              <a:t>Evidence based predictors of successful change</a:t>
            </a:r>
          </a:p>
        </p:txBody>
      </p:sp>
      <p:sp>
        <p:nvSpPr>
          <p:cNvPr id="25603" name="Rectangle 3"/>
          <p:cNvSpPr>
            <a:spLocks noChangeArrowheads="1"/>
          </p:cNvSpPr>
          <p:nvPr/>
        </p:nvSpPr>
        <p:spPr bwMode="auto">
          <a:xfrm>
            <a:off x="990600" y="1752600"/>
            <a:ext cx="8001000" cy="3657600"/>
          </a:xfrm>
          <a:prstGeom prst="rect">
            <a:avLst/>
          </a:prstGeom>
          <a:noFill/>
          <a:ln w="9525">
            <a:noFill/>
            <a:miter lim="800000"/>
            <a:headEnd/>
            <a:tailEnd/>
          </a:ln>
        </p:spPr>
        <p:txBody>
          <a:bodyPr>
            <a:prstTxWarp prst="textNoShape">
              <a:avLst/>
            </a:prstTxWarp>
          </a:bodyPr>
          <a:lstStyle/>
          <a:p>
            <a:pPr marL="342900" indent="-342900">
              <a:lnSpc>
                <a:spcPct val="140000"/>
              </a:lnSpc>
              <a:spcBef>
                <a:spcPct val="20000"/>
              </a:spcBef>
              <a:buFont typeface="Wingdings" pitchFamily="-84" charset="2"/>
              <a:buChar char="Ø"/>
            </a:pPr>
            <a:r>
              <a:rPr lang="en-US" sz="2800" i="0">
                <a:latin typeface="Arial" pitchFamily="-84" charset="0"/>
              </a:rPr>
              <a:t>Understand &amp; Involve the Customer</a:t>
            </a:r>
          </a:p>
          <a:p>
            <a:pPr marL="342900" indent="-342900">
              <a:lnSpc>
                <a:spcPct val="140000"/>
              </a:lnSpc>
              <a:spcBef>
                <a:spcPct val="20000"/>
              </a:spcBef>
              <a:buFont typeface="Wingdings" pitchFamily="-84" charset="2"/>
              <a:buChar char="Ø"/>
            </a:pPr>
            <a:r>
              <a:rPr lang="en-US" sz="2800" i="0">
                <a:latin typeface="Arial" pitchFamily="-84" charset="0"/>
              </a:rPr>
              <a:t>Focus on Key Problems </a:t>
            </a:r>
          </a:p>
          <a:p>
            <a:pPr marL="342900" indent="-342900">
              <a:lnSpc>
                <a:spcPct val="140000"/>
              </a:lnSpc>
              <a:spcBef>
                <a:spcPct val="20000"/>
              </a:spcBef>
              <a:buFont typeface="Wingdings" pitchFamily="-84" charset="2"/>
              <a:buChar char="Ø"/>
            </a:pPr>
            <a:r>
              <a:rPr lang="en-US" sz="2800" i="0">
                <a:latin typeface="Arial" pitchFamily="-84" charset="0"/>
              </a:rPr>
              <a:t>Select the Right Change Leader</a:t>
            </a:r>
          </a:p>
          <a:p>
            <a:pPr marL="342900" indent="-342900">
              <a:lnSpc>
                <a:spcPct val="140000"/>
              </a:lnSpc>
              <a:spcBef>
                <a:spcPct val="20000"/>
              </a:spcBef>
              <a:buFont typeface="Wingdings" pitchFamily="-84" charset="2"/>
              <a:buChar char="Ø"/>
            </a:pPr>
            <a:r>
              <a:rPr lang="en-US" sz="2800" i="0">
                <a:latin typeface="Arial" pitchFamily="-84" charset="0"/>
              </a:rPr>
              <a:t>Seek Ideas from Outside the Field and Organization</a:t>
            </a:r>
          </a:p>
          <a:p>
            <a:pPr marL="342900" indent="-342900">
              <a:lnSpc>
                <a:spcPct val="140000"/>
              </a:lnSpc>
              <a:spcBef>
                <a:spcPct val="20000"/>
              </a:spcBef>
              <a:buFont typeface="Wingdings" pitchFamily="-84" charset="2"/>
              <a:buChar char="Ø"/>
            </a:pPr>
            <a:r>
              <a:rPr lang="en-US" sz="2800" i="0">
                <a:latin typeface="Arial" pitchFamily="-84" charset="0"/>
              </a:rPr>
              <a:t>Do Rapid Cycle Testing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1066800"/>
            <a:ext cx="9144000" cy="762000"/>
          </a:xfrm>
        </p:spPr>
        <p:txBody>
          <a:bodyPr/>
          <a:lstStyle/>
          <a:p>
            <a:pPr>
              <a:defRPr/>
            </a:pPr>
            <a:r>
              <a:rPr lang="en-US" sz="3200" dirty="0"/>
              <a:t>1. Understand &amp; Involve the Customer</a:t>
            </a:r>
          </a:p>
        </p:txBody>
      </p:sp>
      <p:sp>
        <p:nvSpPr>
          <p:cNvPr id="73731" name="Rectangle 3"/>
          <p:cNvSpPr>
            <a:spLocks noGrp="1" noChangeArrowheads="1"/>
          </p:cNvSpPr>
          <p:nvPr>
            <p:ph type="body" idx="4294967295"/>
          </p:nvPr>
        </p:nvSpPr>
        <p:spPr>
          <a:xfrm>
            <a:off x="1143000" y="2100263"/>
            <a:ext cx="7772400" cy="3995737"/>
          </a:xfrm>
          <a:prstGeom prst="rect">
            <a:avLst/>
          </a:prstGeom>
        </p:spPr>
        <p:txBody>
          <a:bodyPr/>
          <a:lstStyle/>
          <a:p>
            <a:pPr>
              <a:defRPr/>
            </a:pPr>
            <a:r>
              <a:rPr lang="en-US">
                <a:latin typeface="Arial" charset="0"/>
              </a:rPr>
              <a:t>Most important of the Five Principles</a:t>
            </a:r>
          </a:p>
          <a:p>
            <a:pPr>
              <a:defRPr/>
            </a:pPr>
            <a:r>
              <a:rPr lang="en-US">
                <a:latin typeface="Arial" charset="0"/>
              </a:rPr>
              <a:t>What is it like to be a customer?</a:t>
            </a:r>
          </a:p>
          <a:p>
            <a:pPr>
              <a:defRPr/>
            </a:pPr>
            <a:r>
              <a:rPr lang="en-US">
                <a:latin typeface="Arial" charset="0"/>
              </a:rPr>
              <a:t>Your staff are customers, too.</a:t>
            </a:r>
          </a:p>
          <a:p>
            <a:pPr>
              <a:defRPr/>
            </a:pPr>
            <a:r>
              <a:rPr lang="en-US">
                <a:latin typeface="Arial" charset="0"/>
              </a:rPr>
              <a:t>Conduct walk-throughs.</a:t>
            </a:r>
          </a:p>
          <a:p>
            <a:pPr>
              <a:defRPr/>
            </a:pPr>
            <a:r>
              <a:rPr lang="en-US">
                <a:latin typeface="Arial" charset="0"/>
              </a:rPr>
              <a:t>Hold focus groups.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74710&quot;&gt;&lt;/object&gt;&lt;object type=&quot;2&quot; unique_id=&quot;74711&quot;&gt;&lt;object type=&quot;3&quot; unique_id=&quot;74712&quot;&gt;&lt;property id=&quot;20148&quot; value=&quot;5&quot;/&gt;&lt;property id=&quot;20300&quot; value=&quot;Slide 1&quot;/&gt;&lt;property id=&quot;20307&quot; value=&quot;291&quot;/&gt;&lt;/object&gt;&lt;object type=&quot;3&quot; unique_id=&quot;74713&quot;&gt;&lt;property id=&quot;20148&quot; value=&quot;5&quot;/&gt;&lt;property id=&quot;20300&quot; value=&quot;Slide 2&quot;/&gt;&lt;property id=&quot;20307&quot; value=&quot;292&quot;/&gt;&lt;/object&gt;&lt;object type=&quot;3&quot; unique_id=&quot;74714&quot;&gt;&lt;property id=&quot;20148&quot; value=&quot;5&quot;/&gt;&lt;property id=&quot;20300&quot; value=&quot;Slide 3 - &amp;quot;Sharing customer experiences&amp;amp;#x09;&amp;amp;#x09;&amp;quot;&quot;/&gt;&lt;property id=&quot;20307&quot; value=&quot;293&quot;/&gt;&lt;/object&gt;&lt;object type=&quot;3&quot; unique_id=&quot;74715&quot;&gt;&lt;property id=&quot;20148&quot; value=&quot;5&quot;/&gt;&lt;property id=&quot;20300&quot; value=&quot;Slide 4&quot;/&gt;&lt;property id=&quot;20307&quot; value=&quot;294&quot;/&gt;&lt;/object&gt;&lt;object type=&quot;3&quot; unique_id=&quot;74716&quot;&gt;&lt;property id=&quot;20148&quot; value=&quot;5&quot;/&gt;&lt;property id=&quot;20300&quot; value=&quot;Slide 5&quot;/&gt;&lt;property id=&quot;20307&quot; value=&quot;295&quot;/&gt;&lt;/object&gt;&lt;object type=&quot;3&quot; unique_id=&quot;74717&quot;&gt;&lt;property id=&quot;20148&quot; value=&quot;5&quot;/&gt;&lt;property id=&quot;20300&quot; value=&quot;Slide 6&quot;/&gt;&lt;property id=&quot;20307&quot; value=&quot;296&quot;/&gt;&lt;/object&gt;&lt;object type=&quot;3&quot; unique_id=&quot;74718&quot;&gt;&lt;property id=&quot;20148&quot; value=&quot;5&quot;/&gt;&lt;property id=&quot;20300&quot; value=&quot;Slide 7&quot;/&gt;&lt;property id=&quot;20307&quot; value=&quot;297&quot;/&gt;&lt;/object&gt;&lt;object type=&quot;3&quot; unique_id=&quot;74719&quot;&gt;&lt;property id=&quot;20148&quot; value=&quot;5&quot;/&gt;&lt;property id=&quot;20300&quot; value=&quot;Slide 8 - &amp;quot;PDSA Steps&amp;quot;&quot;/&gt;&lt;property id=&quot;20307&quot; value=&quot;298&quot;/&gt;&lt;/object&gt;&lt;object type=&quot;3&quot; unique_id=&quot;74720&quot;&gt;&lt;property id=&quot;20148&quot; value=&quot;5&quot;/&gt;&lt;property id=&quot;20300&quot; value=&quot;Slide 9&quot;/&gt;&lt;property id=&quot;20307&quot; value=&quot;303&quot;/&gt;&lt;/object&gt;&lt;object type=&quot;3&quot; unique_id=&quot;74721&quot;&gt;&lt;property id=&quot;20148&quot; value=&quot;5&quot;/&gt;&lt;property id=&quot;20300&quot; value=&quot;Slide 10&quot;/&gt;&lt;property id=&quot;20307&quot; value=&quot;304&quot;/&gt;&lt;/object&gt;&lt;object type=&quot;3&quot; unique_id=&quot;74722&quot;&gt;&lt;property id=&quot;20148&quot; value=&quot;5&quot;/&gt;&lt;property id=&quot;20300&quot; value=&quot;Slide 11&quot;/&gt;&lt;property id=&quot;20307&quot; value=&quot;305&quot;/&gt;&lt;/object&gt;&lt;object type=&quot;3&quot; unique_id=&quot;74723&quot;&gt;&lt;property id=&quot;20148&quot; value=&quot;5&quot;/&gt;&lt;property id=&quot;20300&quot; value=&quot;Slide 12 - &amp;quot;Sample Change Project&amp;quot;&quot;/&gt;&lt;property id=&quot;20307&quot; value=&quot;299&quot;/&gt;&lt;/object&gt;&lt;object type=&quot;3&quot; unique_id=&quot;74724&quot;&gt;&lt;property id=&quot;20148&quot; value=&quot;5&quot;/&gt;&lt;property id=&quot;20300&quot; value=&quot;Slide 13&quot;/&gt;&lt;property id=&quot;20307&quot; value=&quot;261&quot;/&gt;&lt;/object&gt;&lt;object type=&quot;3&quot; unique_id=&quot;74725&quot;&gt;&lt;property id=&quot;20148&quot; value=&quot;5&quot;/&gt;&lt;property id=&quot;20300&quot; value=&quot;Slide 14 - &amp;quot;    Tips for Successful Meetings&amp;quot;&quot;/&gt;&lt;property id=&quot;20307&quot; value=&quot;301&quot;/&gt;&lt;/object&gt;&lt;object type=&quot;3&quot; unique_id=&quot;74726&quot;&gt;&lt;property id=&quot;20148&quot; value=&quot;5&quot;/&gt;&lt;property id=&quot;20300&quot; value=&quot;Slide 15 - &amp;quot;Review the Agenda Template&amp;quot;&quot;/&gt;&lt;property id=&quot;20307&quot; value=&quot;302&quot;/&gt;&lt;/object&gt;&lt;object type=&quot;3&quot; unique_id=&quot;74727&quot;&gt;&lt;property id=&quot;20148&quot; value=&quot;5&quot;/&gt;&lt;property id=&quot;20300&quot; value=&quot;Slide 16&quot;/&gt;&lt;property id=&quot;20307&quot; value=&quot;300&quot;/&gt;&lt;/object&gt;&lt;object type=&quot;3&quot; unique_id=&quot;74728&quot;&gt;&lt;property id=&quot;20148&quot; value=&quot;5&quot;/&gt;&lt;property id=&quot;20300&quot; value=&quot;Slide 17&quot;/&gt;&lt;property id=&quot;20307&quot; value=&quot;269&quot;/&gt;&lt;/object&gt;&lt;object type=&quot;3&quot; unique_id=&quot;74729&quot;&gt;&lt;property id=&quot;20148&quot; value=&quot;5&quot;/&gt;&lt;property id=&quot;20300&quot; value=&quot;Slide 18 - &amp;quot;Reminder:&amp;#x0D;&amp;#x0A; Role of a Change Leader&amp;quot;&quot;/&gt;&lt;property id=&quot;20307&quot; value=&quot;270&quot;/&gt;&lt;/object&gt;&lt;object type=&quot;3&quot; unique_id=&quot;74730&quot;&gt;&lt;property id=&quot;20148&quot; value=&quot;5&quot;/&gt;&lt;property id=&quot;20300&quot; value=&quot;Slide 19 - &amp;quot;Overcoming Organizational and Team Barriers&amp;quot;&quot;/&gt;&lt;property id=&quot;20307&quot; value=&quot;271&quot;/&gt;&lt;/object&gt;&lt;object type=&quot;3&quot; unique_id=&quot;74731&quot;&gt;&lt;property id=&quot;20148&quot; value=&quot;5&quot;/&gt;&lt;property id=&quot;20300&quot; value=&quot;Slide 20 - &amp;quot;Café Session&amp;quot;&quot;/&gt;&lt;property id=&quot;20307&quot; value=&quot;282&quot;/&gt;&lt;/object&gt;&lt;object type=&quot;3&quot; unique_id=&quot;74732&quot;&gt;&lt;property id=&quot;20148&quot; value=&quot;5&quot;/&gt;&lt;property id=&quot;20300&quot; value=&quot;Slide 21 - &amp;quot;Example of problem questions&amp;quot;&quot;/&gt;&lt;property id=&quot;20307&quot; value=&quot;283&quot;/&gt;&lt;/object&gt;&lt;object type=&quot;3&quot; unique_id=&quot;74733&quot;&gt;&lt;property id=&quot;20148&quot; value=&quot;5&quot;/&gt;&lt;property id=&quot;20300&quot; value=&quot;Slide 22 - &amp;quot;Executive Sponsor buy-in and Involvement&amp;quot;&quot;/&gt;&lt;property id=&quot;20307&quot; value=&quot;263&quot;/&gt;&lt;/object&gt;&lt;object type=&quot;3&quot; unique_id=&quot;74734&quot;&gt;&lt;property id=&quot;20148&quot; value=&quot;5&quot;/&gt;&lt;property id=&quot;20300&quot; value=&quot;Slide 23 - &amp;quot;Motivating Teams&amp;quot;&quot;/&gt;&lt;property id=&quot;20307&quot; value=&quot;264&quot;/&gt;&lt;/object&gt;&lt;object type=&quot;3&quot; unique_id=&quot;74735&quot;&gt;&lt;property id=&quot;20148&quot; value=&quot;5&quot;/&gt;&lt;property id=&quot;20300&quot; value=&quot;Slide 24 - &amp;quot;Time Management&amp;quot;&quot;/&gt;&lt;property id=&quot;20307&quot; value=&quot;265&quot;/&gt;&lt;/object&gt;&lt;object type=&quot;3&quot; unique_id=&quot;74736&quot;&gt;&lt;property id=&quot;20148&quot; value=&quot;5&quot;/&gt;&lt;property id=&quot;20300&quot; value=&quot;Slide 25 - &amp;quot;Data Analysis&amp;quot;&quot;/&gt;&lt;property id=&quot;20307&quot; value=&quot;266&quot;/&gt;&lt;/object&gt;&lt;object type=&quot;3&quot; unique_id=&quot;74737&quot;&gt;&lt;property id=&quot;20148&quot; value=&quot;5&quot;/&gt;&lt;property id=&quot;20300&quot; value=&quot;Slide 26 - &amp;quot;Debrief Café Session&amp;amp;#x09;&amp;quot;&quot;/&gt;&lt;property id=&quot;20307&quot; value=&quot;284&quot;/&gt;&lt;/object&gt;&lt;object type=&quot;3&quot; unique_id=&quot;74738&quot;&gt;&lt;property id=&quot;20148&quot; value=&quot;5&quot;/&gt;&lt;property id=&quot;20300&quot; value=&quot;Slide 27&quot;/&gt;&lt;property id=&quot;20307&quot; value=&quot;286&quot;/&gt;&lt;/object&gt;&lt;object type=&quot;3&quot; unique_id=&quot;74739&quot;&gt;&lt;property id=&quot;20148&quot; value=&quot;5&quot;/&gt;&lt;property id=&quot;20300&quot; value=&quot;Slide 28 - &amp;quot;Elevator Speech&amp;quot;&quot;/&gt;&lt;property id=&quot;20307&quot; value=&quot;287&quot;/&gt;&lt;/object&gt;&lt;object type=&quot;3&quot; unique_id=&quot;74740&quot;&gt;&lt;property id=&quot;20148&quot; value=&quot;5&quot;/&gt;&lt;property id=&quot;20300&quot; value=&quot;Slide 29 - &amp;quot;Create a 90 word presentation &amp;#x0D;&amp;#x0A;&amp;#x0D;&amp;#x0A;&amp;#x0D;&amp;#x0A;&amp;quot;&quot;/&gt;&lt;property id=&quot;20307&quot; value=&quot;285&quot;/&gt;&lt;/object&gt;&lt;object type=&quot;3&quot; unique_id=&quot;74741&quot;&gt;&lt;property id=&quot;20148&quot; value=&quot;5&quot;/&gt;&lt;property id=&quot;20300&quot; value=&quot;Slide 30&quot;/&gt;&lt;property id=&quot;20307&quot; value=&quot;306&quot;/&gt;&lt;/object&gt;&lt;object type=&quot;3&quot; unique_id=&quot;74742&quot;&gt;&lt;property id=&quot;20148&quot; value=&quot;5&quot;/&gt;&lt;property id=&quot;20300&quot; value=&quot;Slide 31&quot;/&gt;&lt;property id=&quot;20307&quot; value=&quot;307&quot;/&gt;&lt;/object&gt;&lt;object type=&quot;3&quot; unique_id=&quot;74743&quot;&gt;&lt;property id=&quot;20148&quot; value=&quot;5&quot;/&gt;&lt;property id=&quot;20300&quot; value=&quot;Slide 32&quot;/&gt;&lt;property id=&quot;20307&quot; value=&quot;308&quot;/&gt;&lt;/object&gt;&lt;object type=&quot;3&quot; unique_id=&quot;74744&quot;&gt;&lt;property id=&quot;20148&quot; value=&quot;5&quot;/&gt;&lt;property id=&quot;20300&quot; value=&quot;Slide 33&quot;/&gt;&lt;property id=&quot;20307&quot; value=&quot;274&quot;/&gt;&lt;/object&gt;&lt;object type=&quot;3&quot; unique_id=&quot;74745&quot;&gt;&lt;property id=&quot;20148&quot; value=&quot;5&quot;/&gt;&lt;property id=&quot;20300&quot; value=&quot;Slide 34&quot;/&gt;&lt;property id=&quot;20307&quot; value=&quot;278&quot;/&gt;&lt;/object&gt;&lt;object type=&quot;3&quot; unique_id=&quot;74746&quot;&gt;&lt;property id=&quot;20148&quot; value=&quot;5&quot;/&gt;&lt;property id=&quot;20300&quot; value=&quot;Slide 35&quot;/&gt;&lt;property id=&quot;20307&quot; value=&quot;276&quot;/&gt;&lt;/object&gt;&lt;object type=&quot;3&quot; unique_id=&quot;74747&quot;&gt;&lt;property id=&quot;20148&quot; value=&quot;5&quot;/&gt;&lt;property id=&quot;20300&quot; value=&quot;Slide 36&quot;/&gt;&lt;property id=&quot;20307&quot; value=&quot;277&quot;/&gt;&lt;/object&gt;&lt;object type=&quot;3&quot; unique_id=&quot;74748&quot;&gt;&lt;property id=&quot;20148&quot; value=&quot;5&quot;/&gt;&lt;property id=&quot;20300&quot; value=&quot;Slide 37&quot;/&gt;&lt;property id=&quot;20307&quot; value=&quot;279&quot;/&gt;&lt;/object&gt;&lt;object type=&quot;3&quot; unique_id=&quot;74749&quot;&gt;&lt;property id=&quot;20148&quot; value=&quot;5&quot;/&gt;&lt;property id=&quot;20300&quot; value=&quot;Slide 38&quot;/&gt;&lt;property id=&quot;20307&quot; value=&quot;280&quot;/&gt;&lt;/object&gt;&lt;object type=&quot;3&quot; unique_id=&quot;74750&quot;&gt;&lt;property id=&quot;20148&quot; value=&quot;5&quot;/&gt;&lt;property id=&quot;20300&quot; value=&quot;Slide 39&quot;/&gt;&lt;property id=&quot;20307&quot; value=&quot;281&quot;/&gt;&lt;/object&gt;&lt;object type=&quot;3&quot; unique_id=&quot;74751&quot;&gt;&lt;property id=&quot;20148&quot; value=&quot;5&quot;/&gt;&lt;property id=&quot;20300&quot; value=&quot;Slide 40&quot;/&gt;&lt;property id=&quot;20307&quot; value=&quot;309&quot;/&gt;&lt;/object&gt;&lt;object type=&quot;3&quot; unique_id=&quot;74752&quot;&gt;&lt;property id=&quot;20148&quot; value=&quot;5&quot;/&gt;&lt;property id=&quot;20300&quot; value=&quot;Slide 41&quot;/&gt;&lt;property id=&quot;20307&quot; value=&quot;310&quot;/&gt;&lt;/object&gt;&lt;object type=&quot;3&quot; unique_id=&quot;74753&quot;&gt;&lt;property id=&quot;20148&quot; value=&quot;5&quot;/&gt;&lt;property id=&quot;20300&quot; value=&quot;Slide 42&quot;/&gt;&lt;property id=&quot;20307&quot; value=&quot;311&quot;/&gt;&lt;/object&gt;&lt;object type=&quot;3&quot; unique_id=&quot;74754&quot;&gt;&lt;property id=&quot;20148&quot; value=&quot;5&quot;/&gt;&lt;property id=&quot;20300&quot; value=&quot;Slide 43&quot;/&gt;&lt;property id=&quot;20307&quot; value=&quot;312&quot;/&gt;&lt;/object&gt;&lt;object type=&quot;3&quot; unique_id=&quot;74755&quot;&gt;&lt;property id=&quot;20148&quot; value=&quot;5&quot;/&gt;&lt;property id=&quot;20300&quot; value=&quot;Slide 44 - &amp;quot;Celebrate&amp;quot;&quot;/&gt;&lt;property id=&quot;20307&quot; value=&quot;288&quot;/&gt;&lt;/object&gt;&lt;object type=&quot;3&quot; unique_id=&quot;74756&quot;&gt;&lt;property id=&quot;20148&quot; value=&quot;5&quot;/&gt;&lt;property id=&quot;20300&quot; value=&quot;Slide 45&quot;/&gt;&lt;property id=&quot;20307&quot; value=&quot;289&quot;/&gt;&lt;/object&gt;&lt;object type=&quot;3&quot; unique_id=&quot;74757&quot;&gt;&lt;property id=&quot;20148&quot; value=&quot;5&quot;/&gt;&lt;property id=&quot;20300&quot; value=&quot;Slide 46 - &amp;quot;What’s next?&amp;#x0D;&amp;#x0A;&amp;#x0D;&amp;#x0A;Post Workshop&amp;#x0D;&amp;#x0A;&amp;#x0D;&amp;#x0A;&amp;quot;&quot;/&gt;&lt;property id=&quot;20307&quot; value=&quot;290&quot;/&gt;&lt;/object&gt;&lt;/object&gt;&lt;/object&gt;&lt;/database&gt;"/>
  <p:tag name="SECTOMILLISECCONVERTED" val="1"/>
</p:tagLst>
</file>

<file path=ppt/theme/theme1.xml><?xml version="1.0" encoding="utf-8"?>
<a:theme xmlns:a="http://schemas.openxmlformats.org/drawingml/2006/main" name="Consortium template">
  <a:themeElements>
    <a:clrScheme name="Consortium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nsortiu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Consortium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sortiu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sortium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sortium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sortiu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sortiu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sortiu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R:\Work\PERSONAL\brice\Consortium template.pot</Template>
  <TotalTime>1526</TotalTime>
  <Words>1482</Words>
  <Application>Microsoft Macintosh PowerPoint</Application>
  <PresentationFormat>On-screen Show (4:3)</PresentationFormat>
  <Paragraphs>214</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ＭＳ Ｐゴシック</vt:lpstr>
      <vt:lpstr>Times New Roman</vt:lpstr>
      <vt:lpstr>Wingdings</vt:lpstr>
      <vt:lpstr>Consortium template</vt:lpstr>
      <vt:lpstr>PowerPoint Presentation</vt:lpstr>
      <vt:lpstr>PowerPoint Presentation</vt:lpstr>
      <vt:lpstr>NIATx History</vt:lpstr>
      <vt:lpstr>What is a process?</vt:lpstr>
      <vt:lpstr>Why Process Improvement?</vt:lpstr>
      <vt:lpstr>Why Process Improvement?</vt:lpstr>
      <vt:lpstr>Readmissions (&amp; Process Improvement)</vt:lpstr>
      <vt:lpstr>PowerPoint Presentation</vt:lpstr>
      <vt:lpstr>1. Understand &amp; Involve the Customer</vt:lpstr>
      <vt:lpstr>2. Focus on Key Problems</vt:lpstr>
      <vt:lpstr>3. Powerful Change Leader</vt:lpstr>
      <vt:lpstr>4. Ideas from Outside Organization</vt:lpstr>
      <vt:lpstr>5. Rapid-cycle Testing</vt:lpstr>
      <vt:lpstr>PDSA Cycle for Improvement</vt:lpstr>
      <vt:lpstr>Key Roles: Change Team</vt:lpstr>
      <vt:lpstr>Executive Sponsor</vt:lpstr>
      <vt:lpstr>Change Leader</vt:lpstr>
      <vt:lpstr>Change Leader Responsibilities</vt:lpstr>
      <vt:lpstr>A Change Team</vt:lpstr>
      <vt:lpstr>Change Team Responsibilities</vt:lpstr>
      <vt:lpstr>Change Team Responsibilities</vt:lpstr>
      <vt:lpstr>Ask 3 Questions</vt:lpstr>
      <vt:lpstr>What makes this approach to improvement different?</vt:lpstr>
      <vt:lpstr>NIATx on a Napkin</vt:lpstr>
      <vt:lpstr>Questions</vt:lpstr>
    </vt:vector>
  </TitlesOfParts>
  <Company>CHSRA  U.W. - Madison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brice</dc:creator>
  <cp:lastModifiedBy>Microsoft Office User</cp:lastModifiedBy>
  <cp:revision>117</cp:revision>
  <cp:lastPrinted>2008-09-02T19:39:16Z</cp:lastPrinted>
  <dcterms:created xsi:type="dcterms:W3CDTF">2014-02-26T17:01:13Z</dcterms:created>
  <dcterms:modified xsi:type="dcterms:W3CDTF">2017-01-24T14:53:09Z</dcterms:modified>
</cp:coreProperties>
</file>